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17"/>
  </p:notesMasterIdLst>
  <p:handoutMasterIdLst>
    <p:handoutMasterId r:id="rId18"/>
  </p:handoutMasterIdLst>
  <p:sldIdLst>
    <p:sldId id="547" r:id="rId2"/>
    <p:sldId id="550" r:id="rId3"/>
    <p:sldId id="563" r:id="rId4"/>
    <p:sldId id="564" r:id="rId5"/>
    <p:sldId id="565" r:id="rId6"/>
    <p:sldId id="570" r:id="rId7"/>
    <p:sldId id="571" r:id="rId8"/>
    <p:sldId id="566" r:id="rId9"/>
    <p:sldId id="567" r:id="rId10"/>
    <p:sldId id="568" r:id="rId11"/>
    <p:sldId id="569" r:id="rId12"/>
    <p:sldId id="562" r:id="rId13"/>
    <p:sldId id="554" r:id="rId14"/>
    <p:sldId id="552" r:id="rId15"/>
    <p:sldId id="553" r:id="rId16"/>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A3175D64-74E5-4B6B-A781-BDCFF955517E}">
          <p14:sldIdLst>
            <p14:sldId id="547"/>
            <p14:sldId id="550"/>
            <p14:sldId id="563"/>
            <p14:sldId id="564"/>
            <p14:sldId id="565"/>
            <p14:sldId id="570"/>
            <p14:sldId id="571"/>
            <p14:sldId id="566"/>
            <p14:sldId id="567"/>
            <p14:sldId id="568"/>
            <p14:sldId id="569"/>
            <p14:sldId id="562"/>
            <p14:sldId id="554"/>
            <p14:sldId id="552"/>
            <p14:sldId id="55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FF9900"/>
    <a:srgbClr val="FF7F7F"/>
    <a:srgbClr val="FF4747"/>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54" autoAdjust="0"/>
    <p:restoredTop sz="94660"/>
  </p:normalViewPr>
  <p:slideViewPr>
    <p:cSldViewPr>
      <p:cViewPr varScale="1">
        <p:scale>
          <a:sx n="88" d="100"/>
          <a:sy n="88" d="100"/>
        </p:scale>
        <p:origin x="-624" y="-204"/>
      </p:cViewPr>
      <p:guideLst>
        <p:guide orient="horz" pos="2160"/>
        <p:guide pos="2880"/>
      </p:guideLst>
    </p:cSldViewPr>
  </p:slideViewPr>
  <p:notesTextViewPr>
    <p:cViewPr>
      <p:scale>
        <a:sx n="100" d="100"/>
        <a:sy n="100" d="100"/>
      </p:scale>
      <p:origin x="0" y="0"/>
    </p:cViewPr>
  </p:notesTextViewPr>
  <p:notesViewPr>
    <p:cSldViewPr>
      <p:cViewPr varScale="1">
        <p:scale>
          <a:sx n="120" d="100"/>
          <a:sy n="120" d="100"/>
        </p:scale>
        <p:origin x="-2166" y="-9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30/04/2019</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4/30/2019</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012160" y="5576753"/>
            <a:ext cx="2952328"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marL="0" marR="0" indent="0" algn="l" defTabSz="457200" rtl="0" eaLnBrk="1" fontAlgn="base" latinLnBrk="0" hangingPunct="1">
              <a:lnSpc>
                <a:spcPct val="100000"/>
              </a:lnSpc>
              <a:spcBef>
                <a:spcPct val="20000"/>
              </a:spcBef>
              <a:spcAft>
                <a:spcPct val="0"/>
              </a:spcAft>
              <a:buClrTx/>
              <a:buSzTx/>
              <a:buFontTx/>
              <a:buNone/>
              <a:tabLst/>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Wilhelm Harder, </a:t>
            </a:r>
            <a:r>
              <a:rPr lang="en-US" sz="1100" b="0" kern="0" dirty="0" err="1" smtClean="0">
                <a:solidFill>
                  <a:srgbClr val="FFFFFF"/>
                </a:solidFill>
                <a:latin typeface="Georgia" panose="02040502050405020303" pitchFamily="18" charset="0"/>
                <a:ea typeface="ＭＳ Ｐゴシック" charset="-128"/>
                <a:cs typeface="Arial" pitchFamily="34" charset="0"/>
              </a:rPr>
              <a:t>M.Math</a:t>
            </a:r>
            <a:r>
              <a:rPr lang="en-US" sz="1100" b="0" kern="0" dirty="0" smtClean="0">
                <a:solidFill>
                  <a:srgbClr val="FFFFFF"/>
                </a:solidFill>
                <a:latin typeface="Georgia" panose="02040502050405020303" pitchFamily="18" charset="0"/>
                <a:ea typeface="ＭＳ Ｐゴシック" charset="-128"/>
                <a:cs typeface="Arial" pitchFamily="34" charset="0"/>
              </a:rPr>
              <a:t>.</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hiren.patel@uwaterloo.ca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251520" y="5347583"/>
            <a:ext cx="1151257" cy="4583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Default values of parameters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Consolas" panose="020B0609020204030204" pitchFamily="49" charset="0"/>
              <a:ea typeface="+mn-ea"/>
              <a:cs typeface="Consolas" panose="020B0609020204030204" pitchFamily="49" charset="0"/>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198" t="18755"/>
          <a:stretch/>
        </p:blipFill>
        <p:spPr bwMode="auto">
          <a:xfrm>
            <a:off x="33338" y="38100"/>
            <a:ext cx="1714448" cy="52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p:cNvPicPr>
            <a:picLocks noChangeAspect="1" noChangeArrowheads="1"/>
          </p:cNvPicPr>
          <p:nvPr userDrawn="1"/>
        </p:nvPicPr>
        <p:blipFill>
          <a:blip r:embed="rId5">
            <a:lum bright="70000" contrast="-70000"/>
            <a:extLst>
              <a:ext uri="{28A0092B-C50C-407E-A947-70E740481C1C}">
                <a14:useLocalDpi xmlns:a14="http://schemas.microsoft.com/office/drawing/2010/main" val="0"/>
              </a:ext>
            </a:extLst>
          </a:blip>
          <a:stretch>
            <a:fillRect/>
          </a:stretch>
        </p:blipFill>
        <p:spPr bwMode="auto">
          <a:xfrm>
            <a:off x="8277066" y="6515494"/>
            <a:ext cx="798780" cy="3180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wmf"/><Relationship Id="rId5" Type="http://schemas.openxmlformats.org/officeDocument/2006/relationships/oleObject" Target="../embeddings/oleObject2.bin"/><Relationship Id="rId4" Type="http://schemas.openxmlformats.org/officeDocument/2006/relationships/image" Target="../media/image9.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7784" y="3111103"/>
            <a:ext cx="6336704" cy="1470025"/>
          </a:xfrm>
        </p:spPr>
        <p:txBody>
          <a:bodyPr>
            <a:normAutofit/>
          </a:bodyPr>
          <a:lstStyle/>
          <a:p>
            <a:r>
              <a:rPr lang="en-CA" dirty="0" smtClean="0"/>
              <a:t>Default values of parameters</a:t>
            </a:r>
            <a:endParaRPr lang="en-CA" dirty="0"/>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Error messages</a:t>
            </a:r>
          </a:p>
        </p:txBody>
      </p:sp>
      <p:sp>
        <p:nvSpPr>
          <p:cNvPr id="3" name="Content Placeholder 2"/>
          <p:cNvSpPr>
            <a:spLocks noGrp="1"/>
          </p:cNvSpPr>
          <p:nvPr>
            <p:ph idx="1"/>
          </p:nvPr>
        </p:nvSpPr>
        <p:spPr/>
        <p:txBody>
          <a:bodyPr/>
          <a:lstStyle/>
          <a:p>
            <a:r>
              <a:rPr lang="en-CA" dirty="0" smtClean="0"/>
              <a:t>In other cases, it could be more useful</a:t>
            </a:r>
          </a:p>
          <a:p>
            <a:pPr lvl="1"/>
            <a:r>
              <a:rPr lang="en-CA" dirty="0" smtClean="0"/>
              <a:t>If the declaration is</a:t>
            </a:r>
          </a:p>
          <a:p>
            <a:pPr marL="457200" lvl="1" indent="0">
              <a:buNone/>
            </a:pPr>
            <a:r>
              <a:rPr lang="en-CA" dirty="0"/>
              <a:t>	</a:t>
            </a:r>
            <a:r>
              <a:rPr lang="en-CA" dirty="0" smtClean="0">
                <a:latin typeface="Consolas" panose="020B0609020204030204" pitchFamily="49" charset="0"/>
                <a:cs typeface="Consolas" panose="020B0609020204030204" pitchFamily="49" charset="0"/>
              </a:rPr>
              <a:t>double </a:t>
            </a:r>
            <a:r>
              <a:rPr lang="en-CA" dirty="0">
                <a:latin typeface="Consolas" panose="020B0609020204030204" pitchFamily="49" charset="0"/>
                <a:cs typeface="Consolas" panose="020B0609020204030204" pitchFamily="49" charset="0"/>
              </a:rPr>
              <a:t>add</a:t>
            </a:r>
            <a:r>
              <a:rPr lang="en-CA" dirty="0" smtClean="0">
                <a:latin typeface="Consolas" panose="020B0609020204030204" pitchFamily="49" charset="0"/>
                <a:cs typeface="Consolas" panose="020B0609020204030204" pitchFamily="49" charset="0"/>
              </a:rPr>
              <a:t>( double x, double y, double z = 0.0 );</a:t>
            </a:r>
            <a:endParaRPr lang="en-CA" dirty="0"/>
          </a:p>
          <a:p>
            <a:endParaRPr lang="en-CA" dirty="0" smtClean="0"/>
          </a:p>
          <a:p>
            <a:pPr lvl="1"/>
            <a:r>
              <a:rPr lang="en-CA" dirty="0" smtClean="0"/>
              <a:t>The error message when calling </a:t>
            </a:r>
            <a:r>
              <a:rPr lang="en-CA" dirty="0" smtClean="0">
                <a:latin typeface="Consolas" panose="020B0609020204030204" pitchFamily="49" charset="0"/>
                <a:cs typeface="Consolas" panose="020B0609020204030204" pitchFamily="49" charset="0"/>
              </a:rPr>
              <a:t>add( 42.0 )</a:t>
            </a:r>
            <a:r>
              <a:rPr lang="en-CA" dirty="0" smtClean="0"/>
              <a:t> does not suggest the default value of the third parameter:</a:t>
            </a:r>
          </a:p>
          <a:p>
            <a:pPr marL="0" indent="0">
              <a:buNone/>
            </a:pPr>
            <a:endParaRPr lang="en-CA" sz="1600" dirty="0" smtClean="0">
              <a:latin typeface="Consolas" panose="020B0609020204030204" pitchFamily="49" charset="0"/>
              <a:cs typeface="Consolas" panose="020B0609020204030204" pitchFamily="49" charset="0"/>
            </a:endParaRPr>
          </a:p>
          <a:p>
            <a:pPr marL="1257300" lvl="3" indent="0" algn="l">
              <a:buNone/>
            </a:pPr>
            <a:r>
              <a:rPr lang="en-CA" sz="1600" dirty="0" smtClean="0">
                <a:latin typeface="Consolas" panose="020B0609020204030204" pitchFamily="49" charset="0"/>
                <a:cs typeface="Consolas" panose="020B0609020204030204" pitchFamily="49" charset="0"/>
              </a:rPr>
              <a:t>example.cpp</a:t>
            </a:r>
            <a:r>
              <a:rPr lang="en-CA" sz="1600" dirty="0">
                <a:latin typeface="Consolas" panose="020B0609020204030204" pitchFamily="49" charset="0"/>
                <a:cs typeface="Consolas" panose="020B0609020204030204" pitchFamily="49" charset="0"/>
              </a:rPr>
              <a:t>: In function </a:t>
            </a:r>
            <a:r>
              <a:rPr lang="en-CA" sz="1600" dirty="0" smtClean="0">
                <a:latin typeface="Consolas" panose="020B0609020204030204" pitchFamily="49" charset="0"/>
                <a:cs typeface="Consolas" panose="020B0609020204030204" pitchFamily="49" charset="0"/>
              </a:rPr>
              <a:t>'double add(double</a:t>
            </a:r>
            <a:r>
              <a:rPr lang="en-CA" sz="1600" dirty="0">
                <a:latin typeface="Consolas" panose="020B0609020204030204" pitchFamily="49" charset="0"/>
                <a:cs typeface="Consolas" panose="020B0609020204030204" pitchFamily="49" charset="0"/>
              </a:rPr>
              <a:t>, double</a:t>
            </a:r>
            <a:r>
              <a:rPr lang="en-CA" sz="1600" dirty="0" smtClean="0">
                <a:latin typeface="Consolas" panose="020B0609020204030204" pitchFamily="49" charset="0"/>
                <a:cs typeface="Consolas" panose="020B0609020204030204" pitchFamily="49" charset="0"/>
              </a:rPr>
              <a:t>)</a:t>
            </a:r>
            <a:r>
              <a:rPr lang="en-CA" sz="1600" dirty="0">
                <a:latin typeface="Consolas" panose="020B0609020204030204" pitchFamily="49" charset="0"/>
                <a:cs typeface="Consolas" panose="020B0609020204030204" pitchFamily="49" charset="0"/>
              </a:rPr>
              <a:t>'</a:t>
            </a:r>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a:p>
            <a:pPr marL="1257300" lvl="3" indent="0" algn="l">
              <a:buNone/>
            </a:pPr>
            <a:r>
              <a:rPr lang="en-CA" sz="1600" dirty="0" smtClean="0">
                <a:latin typeface="Consolas" panose="020B0609020204030204" pitchFamily="49" charset="0"/>
                <a:cs typeface="Consolas" panose="020B0609020204030204" pitchFamily="49" charset="0"/>
              </a:rPr>
              <a:t>example.cpp:11:11</a:t>
            </a:r>
            <a:r>
              <a:rPr lang="en-CA" sz="1600" dirty="0">
                <a:latin typeface="Consolas" panose="020B0609020204030204" pitchFamily="49" charset="0"/>
                <a:cs typeface="Consolas" panose="020B0609020204030204" pitchFamily="49" charset="0"/>
              </a:rPr>
              <a:t>: error: too few arguments to </a:t>
            </a:r>
            <a:r>
              <a:rPr lang="en-CA" sz="1600" dirty="0" smtClean="0">
                <a:latin typeface="Consolas" panose="020B0609020204030204" pitchFamily="49" charset="0"/>
                <a:cs typeface="Consolas" panose="020B0609020204030204" pitchFamily="49" charset="0"/>
              </a:rPr>
              <a:t>function</a:t>
            </a:r>
            <a:br>
              <a:rPr lang="en-CA" sz="1600" dirty="0" smtClean="0">
                <a:latin typeface="Consolas" panose="020B0609020204030204" pitchFamily="49" charset="0"/>
                <a:cs typeface="Consolas" panose="020B0609020204030204" pitchFamily="49" charset="0"/>
              </a:rPr>
            </a:br>
            <a:r>
              <a:rPr lang="en-CA" sz="1600" dirty="0" smtClean="0">
                <a:latin typeface="Consolas" panose="020B0609020204030204" pitchFamily="49" charset="0"/>
                <a:cs typeface="Consolas" panose="020B0609020204030204" pitchFamily="49" charset="0"/>
              </a:rPr>
              <a:t>'double </a:t>
            </a:r>
            <a:r>
              <a:rPr lang="en-CA" sz="1600" dirty="0">
                <a:latin typeface="Consolas" panose="020B0609020204030204" pitchFamily="49" charset="0"/>
                <a:cs typeface="Consolas" panose="020B0609020204030204" pitchFamily="49" charset="0"/>
              </a:rPr>
              <a:t>add(double, double, double</a:t>
            </a:r>
            <a:r>
              <a:rPr lang="en-CA" sz="1600" dirty="0" smtClean="0">
                <a:latin typeface="Consolas" panose="020B0609020204030204" pitchFamily="49" charset="0"/>
                <a:cs typeface="Consolas" panose="020B0609020204030204" pitchFamily="49" charset="0"/>
              </a:rPr>
              <a:t>)</a:t>
            </a:r>
            <a:r>
              <a:rPr lang="en-CA" sz="1600" dirty="0">
                <a:latin typeface="Consolas" panose="020B0609020204030204" pitchFamily="49" charset="0"/>
                <a:cs typeface="Consolas" panose="020B0609020204030204" pitchFamily="49" charset="0"/>
              </a:rPr>
              <a:t>'</a:t>
            </a:r>
          </a:p>
          <a:p>
            <a:pPr marL="1257300" lvl="3" indent="0" algn="l">
              <a:buNone/>
            </a:pPr>
            <a:r>
              <a:rPr lang="en-CA" sz="1600" dirty="0">
                <a:latin typeface="Consolas" panose="020B0609020204030204" pitchFamily="49" charset="0"/>
                <a:cs typeface="Consolas" panose="020B0609020204030204" pitchFamily="49" charset="0"/>
              </a:rPr>
              <a:t>  add( </a:t>
            </a:r>
            <a:r>
              <a:rPr lang="en-CA" sz="1600" dirty="0" smtClean="0">
                <a:latin typeface="Consolas" panose="020B0609020204030204" pitchFamily="49" charset="0"/>
                <a:cs typeface="Consolas" panose="020B0609020204030204" pitchFamily="49" charset="0"/>
              </a:rPr>
              <a:t>42.0 </a:t>
            </a:r>
            <a:r>
              <a:rPr lang="en-CA" sz="1600" dirty="0">
                <a:latin typeface="Consolas" panose="020B0609020204030204" pitchFamily="49" charset="0"/>
                <a:cs typeface="Consolas" panose="020B0609020204030204" pitchFamily="49" charset="0"/>
              </a:rPr>
              <a:t>);</a:t>
            </a:r>
          </a:p>
          <a:p>
            <a:pPr marL="1257300" lvl="3" indent="0" algn="l">
              <a:buNone/>
            </a:pPr>
            <a:r>
              <a:rPr lang="en-CA" sz="1600" dirty="0">
                <a:latin typeface="Consolas" panose="020B0609020204030204" pitchFamily="49" charset="0"/>
                <a:cs typeface="Consolas" panose="020B0609020204030204" pitchFamily="49" charset="0"/>
              </a:rPr>
              <a:t>           ^</a:t>
            </a:r>
          </a:p>
          <a:p>
            <a:pPr marL="1257300" lvl="3" indent="0" algn="l">
              <a:buNone/>
            </a:pPr>
            <a:r>
              <a:rPr lang="en-CA" sz="1600" dirty="0" smtClean="0">
                <a:latin typeface="Consolas" panose="020B0609020204030204" pitchFamily="49" charset="0"/>
                <a:cs typeface="Consolas" panose="020B0609020204030204" pitchFamily="49" charset="0"/>
              </a:rPr>
              <a:t>example.cpp:6:8</a:t>
            </a:r>
            <a:r>
              <a:rPr lang="en-CA" sz="1600" dirty="0">
                <a:latin typeface="Consolas" panose="020B0609020204030204" pitchFamily="49" charset="0"/>
                <a:cs typeface="Consolas" panose="020B0609020204030204" pitchFamily="49" charset="0"/>
              </a:rPr>
              <a:t>: note: declared here</a:t>
            </a:r>
          </a:p>
          <a:p>
            <a:pPr marL="1257300" lvl="3" indent="0" algn="l">
              <a:buNone/>
            </a:pPr>
            <a:r>
              <a:rPr lang="en-CA" sz="1600" dirty="0">
                <a:latin typeface="Consolas" panose="020B0609020204030204" pitchFamily="49" charset="0"/>
                <a:cs typeface="Consolas" panose="020B0609020204030204" pitchFamily="49" charset="0"/>
              </a:rPr>
              <a:t> double add( double x, double y, double z ) {</a:t>
            </a:r>
          </a:p>
          <a:p>
            <a:pPr marL="1257300" lvl="3" indent="0" algn="l">
              <a:buNone/>
            </a:pPr>
            <a:r>
              <a:rPr lang="en-CA" sz="1600" dirty="0">
                <a:latin typeface="Consolas" panose="020B0609020204030204" pitchFamily="49" charset="0"/>
                <a:cs typeface="Consolas" panose="020B0609020204030204" pitchFamily="49" charset="0"/>
              </a:rPr>
              <a:t>        ^</a:t>
            </a:r>
          </a:p>
          <a:p>
            <a:pPr marL="0" indent="0">
              <a:buNone/>
            </a:pPr>
            <a:endParaRPr lang="en-CA" sz="16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9911829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Error messages</a:t>
            </a:r>
          </a:p>
        </p:txBody>
      </p:sp>
      <p:sp>
        <p:nvSpPr>
          <p:cNvPr id="3" name="Content Placeholder 2"/>
          <p:cNvSpPr>
            <a:spLocks noGrp="1"/>
          </p:cNvSpPr>
          <p:nvPr>
            <p:ph idx="1"/>
          </p:nvPr>
        </p:nvSpPr>
        <p:spPr>
          <a:xfrm>
            <a:off x="457200" y="1600200"/>
            <a:ext cx="8507288" cy="4525963"/>
          </a:xfrm>
          <a:solidFill>
            <a:schemeClr val="bg1"/>
          </a:solidFill>
        </p:spPr>
        <p:txBody>
          <a:bodyPr/>
          <a:lstStyle/>
          <a:p>
            <a:r>
              <a:rPr lang="en-CA" dirty="0" smtClean="0"/>
              <a:t>Suppose you supplied the default value in both the </a:t>
            </a:r>
            <a:r>
              <a:rPr lang="en-CA" dirty="0" err="1" smtClean="0"/>
              <a:t>function</a:t>
            </a:r>
            <a:r>
              <a:rPr lang="en-CA" dirty="0" err="1" smtClean="0">
                <a:solidFill>
                  <a:schemeClr val="bg1"/>
                </a:solidFill>
              </a:rPr>
              <a:t>xxx</a:t>
            </a:r>
            <a:r>
              <a:rPr lang="en-CA" dirty="0" smtClean="0"/>
              <a:t> declaration and definition:</a:t>
            </a:r>
          </a:p>
          <a:p>
            <a:pPr marL="0" indent="0">
              <a:buNone/>
            </a:pPr>
            <a:endParaRPr lang="en-CA" sz="1600" dirty="0" smtClean="0">
              <a:latin typeface="Consolas" panose="020B0609020204030204" pitchFamily="49" charset="0"/>
              <a:cs typeface="Consolas" panose="020B0609020204030204" pitchFamily="49" charset="0"/>
            </a:endParaRPr>
          </a:p>
          <a:p>
            <a:pPr marL="1257300" lvl="3" indent="0" algn="l">
              <a:buNone/>
            </a:pPr>
            <a:r>
              <a:rPr lang="en-CA" sz="1600" dirty="0" smtClean="0">
                <a:latin typeface="Consolas" panose="020B0609020204030204" pitchFamily="49" charset="0"/>
                <a:cs typeface="Consolas" panose="020B0609020204030204" pitchFamily="49" charset="0"/>
              </a:rPr>
              <a:t>example.cpp</a:t>
            </a:r>
            <a:r>
              <a:rPr lang="en-CA" sz="1600" dirty="0">
                <a:latin typeface="Consolas" panose="020B0609020204030204" pitchFamily="49" charset="0"/>
                <a:cs typeface="Consolas" panose="020B0609020204030204" pitchFamily="49" charset="0"/>
              </a:rPr>
              <a:t>: In function </a:t>
            </a:r>
            <a:r>
              <a:rPr lang="en-CA" sz="1600" dirty="0" smtClean="0">
                <a:latin typeface="Consolas" panose="020B0609020204030204" pitchFamily="49" charset="0"/>
                <a:cs typeface="Consolas" panose="020B0609020204030204" pitchFamily="49" charset="0"/>
              </a:rPr>
              <a:t>'double </a:t>
            </a:r>
            <a:r>
              <a:rPr lang="en-CA" sz="1600" dirty="0">
                <a:latin typeface="Consolas" panose="020B0609020204030204" pitchFamily="49" charset="0"/>
                <a:cs typeface="Consolas" panose="020B0609020204030204" pitchFamily="49" charset="0"/>
              </a:rPr>
              <a:t>add(double, double, double</a:t>
            </a:r>
            <a:r>
              <a:rPr lang="en-CA" sz="1600" dirty="0" smtClean="0">
                <a:latin typeface="Consolas" panose="020B0609020204030204" pitchFamily="49" charset="0"/>
                <a:cs typeface="Consolas" panose="020B0609020204030204" pitchFamily="49" charset="0"/>
              </a:rPr>
              <a:t>)</a:t>
            </a:r>
            <a:r>
              <a:rPr lang="en-CA" sz="1600" dirty="0">
                <a:latin typeface="Consolas" panose="020B0609020204030204" pitchFamily="49" charset="0"/>
                <a:cs typeface="Consolas" panose="020B0609020204030204" pitchFamily="49" charset="0"/>
              </a:rPr>
              <a:t>'</a:t>
            </a:r>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a:p>
            <a:pPr marL="1257300" lvl="3" indent="0" algn="l">
              <a:buNone/>
            </a:pPr>
            <a:r>
              <a:rPr lang="en-CA" sz="1600" dirty="0" smtClean="0">
                <a:latin typeface="Consolas" panose="020B0609020204030204" pitchFamily="49" charset="0"/>
                <a:cs typeface="Consolas" panose="020B0609020204030204" pitchFamily="49" charset="0"/>
              </a:rPr>
              <a:t>example.cpp:6:48</a:t>
            </a:r>
            <a:r>
              <a:rPr lang="en-CA" sz="1600" dirty="0">
                <a:latin typeface="Consolas" panose="020B0609020204030204" pitchFamily="49" charset="0"/>
                <a:cs typeface="Consolas" panose="020B0609020204030204" pitchFamily="49" charset="0"/>
              </a:rPr>
              <a:t>: error: default argument given for parameter 3 of '</a:t>
            </a:r>
            <a:r>
              <a:rPr lang="en-CA" sz="1600" dirty="0" smtClean="0">
                <a:latin typeface="Consolas" panose="020B0609020204030204" pitchFamily="49" charset="0"/>
                <a:cs typeface="Consolas" panose="020B0609020204030204" pitchFamily="49" charset="0"/>
              </a:rPr>
              <a:t>double </a:t>
            </a:r>
            <a:r>
              <a:rPr lang="en-CA" sz="1600" dirty="0">
                <a:latin typeface="Consolas" panose="020B0609020204030204" pitchFamily="49" charset="0"/>
                <a:cs typeface="Consolas" panose="020B0609020204030204" pitchFamily="49" charset="0"/>
              </a:rPr>
              <a:t>add(double, double, </a:t>
            </a:r>
            <a:r>
              <a:rPr lang="en-CA" sz="1600" dirty="0" smtClean="0">
                <a:latin typeface="Consolas" panose="020B0609020204030204" pitchFamily="49" charset="0"/>
                <a:cs typeface="Consolas" panose="020B0609020204030204" pitchFamily="49" charset="0"/>
              </a:rPr>
              <a:t>double)'</a:t>
            </a:r>
            <a:endParaRPr lang="en-CA" sz="1600" dirty="0">
              <a:latin typeface="Consolas" panose="020B0609020204030204" pitchFamily="49" charset="0"/>
              <a:cs typeface="Consolas" panose="020B0609020204030204" pitchFamily="49" charset="0"/>
            </a:endParaRPr>
          </a:p>
          <a:p>
            <a:pPr marL="1257300" lvl="3" indent="0" algn="l">
              <a:buNone/>
            </a:pPr>
            <a:r>
              <a:rPr lang="en-CA" sz="1600" dirty="0">
                <a:latin typeface="Consolas" panose="020B0609020204030204" pitchFamily="49" charset="0"/>
                <a:cs typeface="Consolas" panose="020B0609020204030204" pitchFamily="49" charset="0"/>
              </a:rPr>
              <a:t> double add( double x, double y, double z = 0.0 ) {</a:t>
            </a:r>
          </a:p>
          <a:p>
            <a:pPr marL="1257300" lvl="3" indent="0" algn="l">
              <a:buNone/>
            </a:pPr>
            <a:r>
              <a:rPr lang="en-CA" sz="1600" dirty="0">
                <a:latin typeface="Consolas" panose="020B0609020204030204" pitchFamily="49" charset="0"/>
                <a:cs typeface="Consolas" panose="020B0609020204030204" pitchFamily="49" charset="0"/>
              </a:rPr>
              <a:t>                                                ^</a:t>
            </a:r>
          </a:p>
          <a:p>
            <a:pPr marL="1257300" lvl="3" indent="0" algn="l">
              <a:buNone/>
            </a:pPr>
            <a:r>
              <a:rPr lang="en-CA" sz="1600" dirty="0" smtClean="0">
                <a:latin typeface="Consolas" panose="020B0609020204030204" pitchFamily="49" charset="0"/>
                <a:cs typeface="Consolas" panose="020B0609020204030204" pitchFamily="49" charset="0"/>
              </a:rPr>
              <a:t>example.cpp:4:8</a:t>
            </a:r>
            <a:r>
              <a:rPr lang="en-CA" sz="1600" dirty="0">
                <a:latin typeface="Consolas" panose="020B0609020204030204" pitchFamily="49" charset="0"/>
                <a:cs typeface="Consolas" panose="020B0609020204030204" pitchFamily="49" charset="0"/>
              </a:rPr>
              <a:t>: error: after previous specification </a:t>
            </a:r>
            <a:r>
              <a:rPr lang="en-CA" sz="1600" dirty="0" smtClean="0">
                <a:latin typeface="Consolas" panose="020B0609020204030204" pitchFamily="49" charset="0"/>
                <a:cs typeface="Consolas" panose="020B0609020204030204" pitchFamily="49" charset="0"/>
              </a:rPr>
              <a:t>in</a:t>
            </a:r>
          </a:p>
          <a:p>
            <a:pPr marL="1257300" lvl="3" indent="0" algn="l">
              <a:buNone/>
            </a:pPr>
            <a:r>
              <a:rPr lang="en-CA" sz="1600" dirty="0" smtClean="0">
                <a:latin typeface="Consolas" panose="020B0609020204030204" pitchFamily="49" charset="0"/>
                <a:cs typeface="Consolas" panose="020B0609020204030204" pitchFamily="49" charset="0"/>
              </a:rPr>
              <a:t>'double </a:t>
            </a:r>
            <a:r>
              <a:rPr lang="en-CA" sz="1600" dirty="0">
                <a:latin typeface="Consolas" panose="020B0609020204030204" pitchFamily="49" charset="0"/>
                <a:cs typeface="Consolas" panose="020B0609020204030204" pitchFamily="49" charset="0"/>
              </a:rPr>
              <a:t>add(double, double, double</a:t>
            </a:r>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a:p>
            <a:pPr marL="1257300" lvl="3" indent="0" algn="l">
              <a:buNone/>
            </a:pPr>
            <a:r>
              <a:rPr lang="en-CA" sz="1600" dirty="0">
                <a:latin typeface="Consolas" panose="020B0609020204030204" pitchFamily="49" charset="0"/>
                <a:cs typeface="Consolas" panose="020B0609020204030204" pitchFamily="49" charset="0"/>
              </a:rPr>
              <a:t> double add( double x, double y, double z = 0.0 );</a:t>
            </a:r>
          </a:p>
          <a:p>
            <a:pPr marL="1257300" lvl="3" indent="0" algn="l">
              <a:buNone/>
            </a:pPr>
            <a:r>
              <a:rPr lang="en-CA" sz="1600" dirty="0">
                <a:latin typeface="Consolas" panose="020B0609020204030204" pitchFamily="49" charset="0"/>
                <a:cs typeface="Consolas" panose="020B0609020204030204" pitchFamily="49" charset="0"/>
              </a:rPr>
              <a:t>        ^</a:t>
            </a:r>
          </a:p>
        </p:txBody>
      </p:sp>
    </p:spTree>
    <p:extLst>
      <p:ext uri="{BB962C8B-B14F-4D97-AF65-F5344CB8AC3E}">
        <p14:creationId xmlns:p14="http://schemas.microsoft.com/office/powerpoint/2010/main" val="21530388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Understand the use and application of default values for parameters</a:t>
            </a:r>
            <a:endParaRPr lang="en-CA" dirty="0" smtClean="0">
              <a:latin typeface="Consolas" panose="020B0609020204030204" pitchFamily="49" charset="0"/>
              <a:cs typeface="Consolas" panose="020B0609020204030204" pitchFamily="49" charset="0"/>
            </a:endParaRPr>
          </a:p>
          <a:p>
            <a:pPr lvl="1"/>
            <a:r>
              <a:rPr lang="en-CA" dirty="0" smtClean="0"/>
              <a:t>Know the syntax:</a:t>
            </a:r>
          </a:p>
          <a:p>
            <a:pPr lvl="2"/>
            <a:r>
              <a:rPr lang="en-CA" dirty="0" smtClean="0"/>
              <a:t>All parameters after the first with a default value must have a default value</a:t>
            </a:r>
          </a:p>
          <a:p>
            <a:pPr lvl="2"/>
            <a:r>
              <a:rPr lang="en-CA" dirty="0" smtClean="0"/>
              <a:t>Default values cannot be skipped</a:t>
            </a:r>
          </a:p>
          <a:p>
            <a:pPr lvl="2"/>
            <a:r>
              <a:rPr lang="en-CA" dirty="0" smtClean="0"/>
              <a:t>The default values should be the obvious values</a:t>
            </a:r>
          </a:p>
          <a:p>
            <a:pPr lvl="1"/>
            <a:r>
              <a:rPr lang="en-CA" dirty="0" smtClean="0"/>
              <a:t>Know the error messages are reasonably straight-forward</a:t>
            </a:r>
          </a:p>
          <a:p>
            <a:pPr lvl="1"/>
            <a:endParaRPr lang="en-CA" dirty="0" smtClean="0"/>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No references?</a:t>
            </a:r>
            <a:endParaRPr lang="en-CA" sz="1800" dirty="0"/>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How parameters can be given default values</a:t>
            </a:r>
          </a:p>
          <a:p>
            <a:pPr lvl="1"/>
            <a:r>
              <a:rPr lang="en-CA" dirty="0" smtClean="0"/>
              <a:t>Learn the rules under which they can be defined and used</a:t>
            </a:r>
          </a:p>
          <a:p>
            <a:pPr lvl="1"/>
            <a:r>
              <a:rPr lang="en-CA" dirty="0" smtClean="0"/>
              <a:t>Cover some of the more common errors</a:t>
            </a:r>
          </a:p>
          <a:p>
            <a:pPr lvl="1"/>
            <a:endParaRPr lang="en-CA" dirty="0" smtClean="0"/>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Introduction</a:t>
            </a:r>
            <a:endParaRPr lang="en-CA" dirty="0"/>
          </a:p>
        </p:txBody>
      </p:sp>
      <p:sp>
        <p:nvSpPr>
          <p:cNvPr id="3" name="Content Placeholder 2"/>
          <p:cNvSpPr>
            <a:spLocks noGrp="1"/>
          </p:cNvSpPr>
          <p:nvPr>
            <p:ph idx="1"/>
          </p:nvPr>
        </p:nvSpPr>
        <p:spPr/>
        <p:txBody>
          <a:bodyPr/>
          <a:lstStyle/>
          <a:p>
            <a:r>
              <a:rPr lang="en-CA" dirty="0" smtClean="0"/>
              <a:t>Up to this point, every parameter must be given a value</a:t>
            </a:r>
          </a:p>
          <a:p>
            <a:r>
              <a:rPr lang="en-CA" dirty="0" smtClean="0"/>
              <a:t>In some cases, some values may have obvious default values</a:t>
            </a:r>
          </a:p>
          <a:p>
            <a:pPr lvl="1"/>
            <a:r>
              <a:rPr lang="en-CA" dirty="0" smtClean="0"/>
              <a:t>Such parameters need only be specified if they differ from the default</a:t>
            </a:r>
          </a:p>
          <a:p>
            <a:pPr lvl="1"/>
            <a:r>
              <a:rPr lang="en-CA" dirty="0" smtClean="0"/>
              <a:t>Benefit:	cleaner function calls</a:t>
            </a:r>
          </a:p>
          <a:p>
            <a:pPr lvl="1"/>
            <a:r>
              <a:rPr lang="en-CA" dirty="0" smtClean="0"/>
              <a:t>Issue:	the programmer reading the code must be aware of the 		default values</a:t>
            </a:r>
          </a:p>
          <a:p>
            <a:endParaRPr lang="en-CA" dirty="0" smtClean="0"/>
          </a:p>
          <a:p>
            <a:r>
              <a:rPr lang="en-CA" dirty="0" smtClean="0"/>
              <a:t>These are also called </a:t>
            </a:r>
            <a:r>
              <a:rPr lang="en-CA" i="1" dirty="0" smtClean="0"/>
              <a:t>default arguments</a:t>
            </a:r>
            <a:r>
              <a:rPr lang="en-CA" dirty="0" smtClean="0"/>
              <a:t> or </a:t>
            </a:r>
            <a:r>
              <a:rPr lang="en-CA" i="1" dirty="0" smtClean="0"/>
              <a:t>optional parameters</a:t>
            </a:r>
            <a:endParaRPr lang="en-CA" dirty="0" smtClean="0"/>
          </a:p>
        </p:txBody>
      </p:sp>
    </p:spTree>
    <p:extLst>
      <p:ext uri="{BB962C8B-B14F-4D97-AF65-F5344CB8AC3E}">
        <p14:creationId xmlns:p14="http://schemas.microsoft.com/office/powerpoint/2010/main" val="10472807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Declaring default values</a:t>
            </a:r>
            <a:endParaRPr lang="en-CA" dirty="0"/>
          </a:p>
        </p:txBody>
      </p:sp>
      <p:sp>
        <p:nvSpPr>
          <p:cNvPr id="3" name="Content Placeholder 2"/>
          <p:cNvSpPr>
            <a:spLocks noGrp="1"/>
          </p:cNvSpPr>
          <p:nvPr>
            <p:ph idx="1"/>
          </p:nvPr>
        </p:nvSpPr>
        <p:spPr/>
        <p:txBody>
          <a:bodyPr/>
          <a:lstStyle/>
          <a:p>
            <a:r>
              <a:rPr lang="en-CA" dirty="0" smtClean="0"/>
              <a:t>Default values are always given in the function declaration</a:t>
            </a:r>
          </a:p>
          <a:p>
            <a:pPr lvl="1"/>
            <a:r>
              <a:rPr lang="en-CA" dirty="0" smtClean="0"/>
              <a:t>Never in the definitions</a:t>
            </a:r>
          </a:p>
          <a:p>
            <a:r>
              <a:rPr lang="en-CA" dirty="0" smtClean="0"/>
              <a:t>The default values should usually be obvious given the type</a:t>
            </a:r>
          </a:p>
          <a:p>
            <a:endParaRPr lang="en-CA" dirty="0"/>
          </a:p>
          <a:p>
            <a:endParaRPr lang="en-CA" dirty="0" smtClean="0"/>
          </a:p>
          <a:p>
            <a:endParaRPr lang="en-CA" dirty="0"/>
          </a:p>
          <a:p>
            <a:endParaRPr lang="en-CA" dirty="0" smtClean="0"/>
          </a:p>
          <a:p>
            <a:endParaRPr lang="en-CA" dirty="0"/>
          </a:p>
          <a:p>
            <a:endParaRPr lang="en-CA" dirty="0" smtClean="0"/>
          </a:p>
          <a:p>
            <a:endParaRPr lang="en-CA" dirty="0"/>
          </a:p>
          <a:p>
            <a:endParaRPr lang="en-CA" dirty="0" smtClean="0"/>
          </a:p>
          <a:p>
            <a:r>
              <a:rPr lang="en-CA" dirty="0" smtClean="0"/>
              <a:t>Occasionally, values like </a:t>
            </a:r>
            <a:r>
              <a:rPr lang="en-CA" dirty="0" smtClean="0">
                <a:latin typeface="Consolas" panose="020B0609020204030204" pitchFamily="49" charset="0"/>
                <a:cs typeface="Consolas" panose="020B0609020204030204" pitchFamily="49" charset="0"/>
              </a:rPr>
              <a:t>-1</a:t>
            </a:r>
            <a:r>
              <a:rPr lang="en-CA" dirty="0" smtClean="0"/>
              <a:t> or </a:t>
            </a:r>
            <a:r>
              <a:rPr lang="en-CA" dirty="0" smtClean="0">
                <a:latin typeface="Consolas" panose="020B0609020204030204" pitchFamily="49" charset="0"/>
                <a:cs typeface="Consolas" panose="020B0609020204030204" pitchFamily="49" charset="0"/>
              </a:rPr>
              <a:t>nan</a:t>
            </a:r>
            <a:r>
              <a:rPr lang="en-CA" dirty="0" smtClean="0"/>
              <a:t> are used to indicate the user has not supplied a default value </a:t>
            </a:r>
          </a:p>
        </p:txBody>
      </p:sp>
      <p:graphicFrame>
        <p:nvGraphicFramePr>
          <p:cNvPr id="4" name="Table 3"/>
          <p:cNvGraphicFramePr>
            <a:graphicFrameLocks noGrp="1"/>
          </p:cNvGraphicFramePr>
          <p:nvPr>
            <p:extLst>
              <p:ext uri="{D42A27DB-BD31-4B8C-83A1-F6EECF244321}">
                <p14:modId xmlns:p14="http://schemas.microsoft.com/office/powerpoint/2010/main" val="1737191388"/>
              </p:ext>
            </p:extLst>
          </p:nvPr>
        </p:nvGraphicFramePr>
        <p:xfrm>
          <a:off x="2483768" y="2780928"/>
          <a:ext cx="3384376" cy="2768600"/>
        </p:xfrm>
        <a:graphic>
          <a:graphicData uri="http://schemas.openxmlformats.org/drawingml/2006/table">
            <a:tbl>
              <a:tblPr>
                <a:tableStyleId>{2D5ABB26-0587-4C30-8999-92F81FD0307C}</a:tableStyleId>
              </a:tblPr>
              <a:tblGrid>
                <a:gridCol w="1656184"/>
                <a:gridCol w="1728192"/>
              </a:tblGrid>
              <a:tr h="0">
                <a:tc>
                  <a:txBody>
                    <a:bodyPr/>
                    <a:lstStyle/>
                    <a:p>
                      <a:pPr algn="ctr"/>
                      <a:r>
                        <a:rPr lang="en-CA" b="1" dirty="0" smtClean="0">
                          <a:latin typeface="Georgia" panose="02040502050405020303" pitchFamily="18" charset="0"/>
                        </a:rPr>
                        <a:t>Type</a:t>
                      </a:r>
                      <a:endParaRPr lang="en-CA" b="1" dirty="0">
                        <a:latin typeface="Georgia" panose="02040502050405020303"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b="1" dirty="0" smtClean="0">
                          <a:latin typeface="Georgia" panose="02040502050405020303" pitchFamily="18" charset="0"/>
                        </a:rPr>
                        <a:t>Usual</a:t>
                      </a:r>
                    </a:p>
                    <a:p>
                      <a:pPr algn="ctr"/>
                      <a:r>
                        <a:rPr lang="en-CA" b="1" baseline="0" dirty="0" smtClean="0">
                          <a:latin typeface="Georgia" panose="02040502050405020303" pitchFamily="18" charset="0"/>
                        </a:rPr>
                        <a:t>d</a:t>
                      </a:r>
                      <a:r>
                        <a:rPr lang="en-CA" b="1" dirty="0" smtClean="0">
                          <a:latin typeface="Georgia" panose="02040502050405020303" pitchFamily="18" charset="0"/>
                        </a:rPr>
                        <a:t>efault</a:t>
                      </a:r>
                    </a:p>
                    <a:p>
                      <a:pPr algn="ctr"/>
                      <a:r>
                        <a:rPr lang="en-CA" b="1" dirty="0" smtClean="0">
                          <a:latin typeface="Georgia" panose="02040502050405020303" pitchFamily="18" charset="0"/>
                        </a:rPr>
                        <a:t>value</a:t>
                      </a:r>
                      <a:endParaRPr lang="en-CA" b="1" dirty="0">
                        <a:latin typeface="Georgia" panose="02040502050405020303"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a:r>
                        <a:rPr lang="en-CA" dirty="0" smtClean="0">
                          <a:latin typeface="Consolas" panose="020B0609020204030204" pitchFamily="49" charset="0"/>
                          <a:cs typeface="Consolas" panose="020B0609020204030204" pitchFamily="49" charset="0"/>
                        </a:rPr>
                        <a:t>   int</a:t>
                      </a:r>
                      <a:endParaRPr lang="en-CA" dirty="0">
                        <a:latin typeface="Consolas" panose="020B0609020204030204" pitchFamily="49" charset="0"/>
                        <a:cs typeface="Consolas" panose="020B0609020204030204" pitchFamily="49" charset="0"/>
                      </a:endParaRPr>
                    </a:p>
                  </a:txBody>
                  <a:tcPr>
                    <a:lnT w="12700" cap="flat" cmpd="sng" algn="ctr">
                      <a:solidFill>
                        <a:schemeClr val="tx1"/>
                      </a:solidFill>
                      <a:prstDash val="solid"/>
                      <a:round/>
                      <a:headEnd type="none" w="med" len="med"/>
                      <a:tailEnd type="none" w="med" len="med"/>
                    </a:lnT>
                  </a:tcPr>
                </a:tc>
                <a:tc>
                  <a:txBody>
                    <a:bodyPr/>
                    <a:lstStyle/>
                    <a:p>
                      <a:pPr algn="l"/>
                      <a:r>
                        <a:rPr lang="en-CA" dirty="0" smtClean="0">
                          <a:latin typeface="Consolas" panose="020B0609020204030204" pitchFamily="49" charset="0"/>
                          <a:cs typeface="Consolas" panose="020B0609020204030204" pitchFamily="49" charset="0"/>
                        </a:rPr>
                        <a:t>    0</a:t>
                      </a:r>
                      <a:endParaRPr lang="en-CA" dirty="0">
                        <a:latin typeface="Consolas" panose="020B0609020204030204" pitchFamily="49" charset="0"/>
                        <a:cs typeface="Consolas" panose="020B0609020204030204" pitchFamily="49" charset="0"/>
                      </a:endParaRPr>
                    </a:p>
                  </a:txBody>
                  <a:tcPr>
                    <a:lnT w="12700" cap="flat" cmpd="sng" algn="ctr">
                      <a:solidFill>
                        <a:schemeClr val="tx1"/>
                      </a:solidFill>
                      <a:prstDash val="solid"/>
                      <a:round/>
                      <a:headEnd type="none" w="med" len="med"/>
                      <a:tailEnd type="none" w="med" len="med"/>
                    </a:lnT>
                  </a:tcPr>
                </a:tc>
              </a:tr>
              <a:tr h="370840">
                <a:tc>
                  <a:txBody>
                    <a:bodyPr/>
                    <a:lstStyle/>
                    <a:p>
                      <a:pPr algn="l"/>
                      <a:r>
                        <a:rPr lang="en-CA" dirty="0" smtClean="0">
                          <a:latin typeface="Consolas" panose="020B0609020204030204" pitchFamily="49" charset="0"/>
                          <a:cs typeface="Consolas" panose="020B0609020204030204" pitchFamily="49" charset="0"/>
                        </a:rPr>
                        <a:t>   double</a:t>
                      </a:r>
                      <a:endParaRPr lang="en-CA" dirty="0">
                        <a:latin typeface="Consolas" panose="020B0609020204030204" pitchFamily="49" charset="0"/>
                        <a:cs typeface="Consolas" panose="020B0609020204030204" pitchFamily="49" charset="0"/>
                      </a:endParaRPr>
                    </a:p>
                  </a:txBody>
                  <a:tcPr/>
                </a:tc>
                <a:tc>
                  <a:txBody>
                    <a:bodyPr/>
                    <a:lstStyle/>
                    <a:p>
                      <a:pPr algn="l"/>
                      <a:r>
                        <a:rPr lang="en-CA" dirty="0" smtClean="0">
                          <a:latin typeface="Consolas" panose="020B0609020204030204" pitchFamily="49" charset="0"/>
                          <a:cs typeface="Consolas" panose="020B0609020204030204" pitchFamily="49" charset="0"/>
                        </a:rPr>
                        <a:t>    0.0</a:t>
                      </a:r>
                      <a:endParaRPr lang="en-CA" dirty="0">
                        <a:latin typeface="Consolas" panose="020B0609020204030204" pitchFamily="49" charset="0"/>
                        <a:cs typeface="Consolas" panose="020B0609020204030204" pitchFamily="49" charset="0"/>
                      </a:endParaRPr>
                    </a:p>
                  </a:txBody>
                  <a:tcPr/>
                </a:tc>
              </a:tr>
              <a:tr h="370840">
                <a:tc>
                  <a:txBody>
                    <a:bodyPr/>
                    <a:lstStyle/>
                    <a:p>
                      <a:pPr algn="l"/>
                      <a:r>
                        <a:rPr lang="en-CA" dirty="0" smtClean="0">
                          <a:latin typeface="Consolas" panose="020B0609020204030204" pitchFamily="49" charset="0"/>
                          <a:cs typeface="Consolas" panose="020B0609020204030204" pitchFamily="49" charset="0"/>
                        </a:rPr>
                        <a:t>   bool</a:t>
                      </a:r>
                      <a:endParaRPr lang="en-CA" dirty="0">
                        <a:latin typeface="Consolas" panose="020B0609020204030204" pitchFamily="49" charset="0"/>
                        <a:cs typeface="Consolas" panose="020B0609020204030204" pitchFamily="49" charset="0"/>
                      </a:endParaRPr>
                    </a:p>
                  </a:txBody>
                  <a:tcPr/>
                </a:tc>
                <a:tc>
                  <a:txBody>
                    <a:bodyPr/>
                    <a:lstStyle/>
                    <a:p>
                      <a:pPr algn="l"/>
                      <a:r>
                        <a:rPr lang="en-CA" dirty="0" smtClean="0">
                          <a:latin typeface="Consolas" panose="020B0609020204030204" pitchFamily="49" charset="0"/>
                          <a:cs typeface="Consolas" panose="020B0609020204030204" pitchFamily="49" charset="0"/>
                        </a:rPr>
                        <a:t>   false</a:t>
                      </a:r>
                      <a:endParaRPr lang="en-CA" dirty="0">
                        <a:latin typeface="Consolas" panose="020B0609020204030204" pitchFamily="49" charset="0"/>
                        <a:cs typeface="Consolas" panose="020B0609020204030204" pitchFamily="49" charset="0"/>
                      </a:endParaRPr>
                    </a:p>
                  </a:txBody>
                  <a:tcPr/>
                </a:tc>
              </a:tr>
              <a:tr h="370840">
                <a:tc>
                  <a:txBody>
                    <a:bodyPr/>
                    <a:lstStyle/>
                    <a:p>
                      <a:pPr algn="l"/>
                      <a:r>
                        <a:rPr lang="en-CA" baseline="0" dirty="0" smtClean="0">
                          <a:latin typeface="Consolas" panose="020B0609020204030204" pitchFamily="49" charset="0"/>
                          <a:cs typeface="Consolas" panose="020B0609020204030204" pitchFamily="49" charset="0"/>
                        </a:rPr>
                        <a:t>   char</a:t>
                      </a:r>
                      <a:endParaRPr lang="en-CA" dirty="0">
                        <a:latin typeface="Consolas" panose="020B0609020204030204" pitchFamily="49" charset="0"/>
                        <a:cs typeface="Consolas" panose="020B0609020204030204" pitchFamily="49" charset="0"/>
                      </a:endParaRPr>
                    </a:p>
                  </a:txBody>
                  <a:tcPr/>
                </a:tc>
                <a:tc>
                  <a:txBody>
                    <a:bodyPr/>
                    <a:lstStyle/>
                    <a:p>
                      <a:pPr algn="l"/>
                      <a:r>
                        <a:rPr lang="en-CA" dirty="0" smtClean="0">
                          <a:latin typeface="Consolas" panose="020B0609020204030204" pitchFamily="49" charset="0"/>
                          <a:cs typeface="Consolas" panose="020B0609020204030204" pitchFamily="49" charset="0"/>
                        </a:rPr>
                        <a:t>   </a:t>
                      </a:r>
                      <a:r>
                        <a:rPr lang="en-CA" sz="900" dirty="0" smtClean="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'\0'</a:t>
                      </a:r>
                      <a:endParaRPr lang="en-CA" dirty="0">
                        <a:latin typeface="Consolas" panose="020B0609020204030204" pitchFamily="49" charset="0"/>
                        <a:cs typeface="Consolas" panose="020B0609020204030204" pitchFamily="49" charset="0"/>
                      </a:endParaRPr>
                    </a:p>
                  </a:txBody>
                  <a:tcPr/>
                </a:tc>
              </a:tr>
              <a:tr h="370840">
                <a:tc>
                  <a:txBody>
                    <a:bodyPr/>
                    <a:lstStyle/>
                    <a:p>
                      <a:pPr algn="l"/>
                      <a:r>
                        <a:rPr lang="en-CA" dirty="0" smtClean="0">
                          <a:latin typeface="Consolas" panose="020B0609020204030204" pitchFamily="49" charset="0"/>
                          <a:cs typeface="Consolas" panose="020B0609020204030204" pitchFamily="49" charset="0"/>
                        </a:rPr>
                        <a:t>std::string</a:t>
                      </a:r>
                      <a:endParaRPr lang="en-CA" dirty="0">
                        <a:latin typeface="Consolas" panose="020B0609020204030204" pitchFamily="49" charset="0"/>
                        <a:cs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pPr algn="l"/>
                      <a:r>
                        <a:rPr lang="en-CA" dirty="0" smtClean="0">
                          <a:latin typeface="Consolas" panose="020B0609020204030204" pitchFamily="49" charset="0"/>
                          <a:cs typeface="Consolas" panose="020B0609020204030204" pitchFamily="49" charset="0"/>
                        </a:rPr>
                        <a:t>    </a:t>
                      </a:r>
                      <a:r>
                        <a:rPr kumimoji="0" lang="en-CA" sz="900" b="0" i="0" u="none" strike="noStrike" kern="1200" cap="none" spc="0" normalizeH="0" baseline="0" noProof="0" dirty="0" smtClean="0">
                          <a:ln>
                            <a:noFill/>
                          </a:ln>
                          <a:solidFill>
                            <a:prstClr val="black"/>
                          </a:solidFill>
                          <a:effectLst/>
                          <a:uLnTx/>
                          <a:uFillTx/>
                          <a:latin typeface="Consolas" panose="020B0609020204030204" pitchFamily="49" charset="0"/>
                          <a:ea typeface="+mn-ea"/>
                          <a:cs typeface="Consolas" panose="020B0609020204030204" pitchFamily="49" charset="0"/>
                        </a:rPr>
                        <a:t> </a:t>
                      </a:r>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a:txBody>
                  <a:tcP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543142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Prescribing</a:t>
            </a:r>
            <a:r>
              <a:rPr lang="en-CA" dirty="0" smtClean="0"/>
              <a:t> a default behavior</a:t>
            </a:r>
            <a:endParaRPr lang="en-CA" dirty="0"/>
          </a:p>
        </p:txBody>
      </p:sp>
      <p:sp>
        <p:nvSpPr>
          <p:cNvPr id="3" name="Content Placeholder 2"/>
          <p:cNvSpPr>
            <a:spLocks noGrp="1"/>
          </p:cNvSpPr>
          <p:nvPr>
            <p:ph idx="1"/>
          </p:nvPr>
        </p:nvSpPr>
        <p:spPr/>
        <p:txBody>
          <a:bodyPr/>
          <a:lstStyle/>
          <a:p>
            <a:r>
              <a:rPr lang="en-CA" dirty="0" smtClean="0"/>
              <a:t>Example:</a:t>
            </a:r>
          </a:p>
          <a:p>
            <a:pPr lvl="1"/>
            <a:r>
              <a:rPr lang="en-CA" dirty="0" smtClean="0"/>
              <a:t>The </a:t>
            </a:r>
            <a:r>
              <a:rPr lang="en-CA" dirty="0" err="1" smtClean="0">
                <a:latin typeface="Consolas" panose="020B0609020204030204" pitchFamily="49" charset="0"/>
                <a:cs typeface="Consolas" panose="020B0609020204030204" pitchFamily="49" charset="0"/>
              </a:rPr>
              <a:t>fast_sin</a:t>
            </a:r>
            <a:r>
              <a:rPr lang="en-CA" dirty="0" smtClean="0"/>
              <a:t> function assumes the arguments are in radians</a:t>
            </a:r>
          </a:p>
          <a:p>
            <a:pPr lvl="1"/>
            <a:r>
              <a:rPr lang="en-CA" dirty="0" smtClean="0"/>
              <a:t>We my give the user the option of specifying the argument in degrees</a:t>
            </a:r>
          </a:p>
          <a:p>
            <a:pPr lvl="1"/>
            <a:endParaRPr lang="en-CA" dirty="0" smtClean="0"/>
          </a:p>
          <a:p>
            <a:pPr lvl="1"/>
            <a:r>
              <a:rPr lang="en-CA" dirty="0" smtClean="0"/>
              <a:t>As                               ,   there are             radians per degree </a:t>
            </a:r>
          </a:p>
          <a:p>
            <a:endParaRPr lang="en-CA" dirty="0"/>
          </a:p>
          <a:p>
            <a:pPr marL="800100" lvl="2" indent="0">
              <a:buNone/>
            </a:pPr>
            <a:r>
              <a:rPr lang="en-CA" dirty="0">
                <a:latin typeface="Consolas" panose="020B0609020204030204" pitchFamily="49" charset="0"/>
                <a:cs typeface="Consolas" panose="020B0609020204030204" pitchFamily="49" charset="0"/>
              </a:rPr>
              <a:t>double </a:t>
            </a:r>
            <a:r>
              <a:rPr lang="en-CA" dirty="0" err="1">
                <a:latin typeface="Consolas" panose="020B0609020204030204" pitchFamily="49" charset="0"/>
                <a:cs typeface="Consolas" panose="020B0609020204030204" pitchFamily="49" charset="0"/>
              </a:rPr>
              <a:t>my_sin</a:t>
            </a:r>
            <a:r>
              <a:rPr lang="en-CA" dirty="0">
                <a:latin typeface="Consolas" panose="020B0609020204030204" pitchFamily="49" charset="0"/>
                <a:cs typeface="Consolas" panose="020B0609020204030204" pitchFamily="49" charset="0"/>
              </a:rPr>
              <a:t>( double x, bool </a:t>
            </a:r>
            <a:r>
              <a:rPr lang="en-CA" dirty="0" err="1" smtClean="0">
                <a:latin typeface="Consolas" panose="020B0609020204030204" pitchFamily="49" charset="0"/>
                <a:cs typeface="Consolas" panose="020B0609020204030204" pitchFamily="49" charset="0"/>
              </a:rPr>
              <a:t>using_degrees</a:t>
            </a:r>
            <a:r>
              <a:rPr lang="en-CA" dirty="0" smtClean="0">
                <a:solidFill>
                  <a:srgbClr val="FF0000"/>
                </a:solidFill>
                <a:latin typeface="Consolas" panose="020B0609020204030204" pitchFamily="49" charset="0"/>
                <a:cs typeface="Consolas" panose="020B0609020204030204" pitchFamily="49" charset="0"/>
              </a:rPr>
              <a:t> </a:t>
            </a:r>
            <a:r>
              <a:rPr lang="en-CA" b="1" dirty="0" smtClean="0">
                <a:solidFill>
                  <a:srgbClr val="FF0000"/>
                </a:solidFill>
                <a:latin typeface="Consolas" panose="020B0609020204030204" pitchFamily="49" charset="0"/>
                <a:cs typeface="Consolas" panose="020B0609020204030204" pitchFamily="49" charset="0"/>
              </a:rPr>
              <a:t>= false</a:t>
            </a:r>
            <a:r>
              <a:rPr lang="en-CA" b="1" dirty="0" smtClean="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a:p>
            <a:pPr marL="800100" lvl="2" indent="0">
              <a:buNone/>
            </a:pPr>
            <a:endParaRPr lang="en-CA" dirty="0" smtClean="0">
              <a:latin typeface="Consolas" panose="020B0609020204030204" pitchFamily="49" charset="0"/>
              <a:cs typeface="Consolas" panose="020B0609020204030204" pitchFamily="49" charset="0"/>
            </a:endParaRPr>
          </a:p>
          <a:p>
            <a:pPr marL="800100" lvl="2" indent="0">
              <a:buNone/>
            </a:pPr>
            <a:r>
              <a:rPr lang="en-CA" dirty="0" smtClean="0">
                <a:latin typeface="Consolas" panose="020B0609020204030204" pitchFamily="49" charset="0"/>
                <a:cs typeface="Consolas" panose="020B0609020204030204" pitchFamily="49" charset="0"/>
              </a:rPr>
              <a:t>double </a:t>
            </a:r>
            <a:r>
              <a:rPr lang="en-CA" dirty="0" err="1" smtClean="0">
                <a:latin typeface="Consolas" panose="020B0609020204030204" pitchFamily="49" charset="0"/>
                <a:cs typeface="Consolas" panose="020B0609020204030204" pitchFamily="49" charset="0"/>
              </a:rPr>
              <a:t>my_sin</a:t>
            </a:r>
            <a:r>
              <a:rPr lang="en-CA" dirty="0" smtClean="0">
                <a:latin typeface="Consolas" panose="020B0609020204030204" pitchFamily="49" charset="0"/>
                <a:cs typeface="Consolas" panose="020B0609020204030204" pitchFamily="49" charset="0"/>
              </a:rPr>
              <a:t>( double x, bool </a:t>
            </a:r>
            <a:r>
              <a:rPr lang="en-CA" dirty="0" err="1" smtClean="0">
                <a:latin typeface="Consolas" panose="020B0609020204030204" pitchFamily="49" charset="0"/>
                <a:cs typeface="Consolas" panose="020B0609020204030204" pitchFamily="49" charset="0"/>
              </a:rPr>
              <a:t>using_degrees</a:t>
            </a:r>
            <a:r>
              <a:rPr lang="en-CA" dirty="0" smtClean="0">
                <a:latin typeface="Consolas" panose="020B0609020204030204" pitchFamily="49" charset="0"/>
                <a:cs typeface="Consolas" panose="020B0609020204030204" pitchFamily="49" charset="0"/>
              </a:rPr>
              <a:t> ) {</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double const RADIANS_PER_DEGREE{0.017453292519943296};</a:t>
            </a:r>
          </a:p>
          <a:p>
            <a:pPr marL="800100" lvl="2" indent="0">
              <a:buNone/>
            </a:pPr>
            <a:endParaRPr lang="en-CA" sz="800" dirty="0" smtClean="0">
              <a:latin typeface="Consolas" panose="020B0609020204030204" pitchFamily="49" charset="0"/>
              <a:cs typeface="Consolas" panose="020B0609020204030204" pitchFamily="49" charset="0"/>
            </a:endParaRPr>
          </a:p>
          <a:p>
            <a:pPr marL="800100" lvl="2" indent="0">
              <a:buNone/>
            </a:pPr>
            <a:r>
              <a:rPr lang="en-CA" dirty="0" smtClean="0">
                <a:latin typeface="Consolas" panose="020B0609020204030204" pitchFamily="49" charset="0"/>
                <a:cs typeface="Consolas" panose="020B0609020204030204" pitchFamily="49" charset="0"/>
              </a:rPr>
              <a:t>    if ( </a:t>
            </a:r>
            <a:r>
              <a:rPr lang="en-CA" dirty="0" err="1" smtClean="0">
                <a:latin typeface="Consolas" panose="020B0609020204030204" pitchFamily="49" charset="0"/>
                <a:cs typeface="Consolas" panose="020B0609020204030204" pitchFamily="49" charset="0"/>
              </a:rPr>
              <a:t>using_degrees</a:t>
            </a:r>
            <a:r>
              <a:rPr lang="en-CA" dirty="0" smtClean="0">
                <a:latin typeface="Consolas" panose="020B0609020204030204" pitchFamily="49" charset="0"/>
                <a:cs typeface="Consolas" panose="020B0609020204030204" pitchFamily="49" charset="0"/>
              </a:rPr>
              <a:t> ) {</a:t>
            </a:r>
          </a:p>
          <a:p>
            <a:pPr marL="800100" lvl="2" indent="0">
              <a:buNone/>
            </a:pPr>
            <a:r>
              <a:rPr lang="en-CA" dirty="0">
                <a:latin typeface="Consolas" panose="020B0609020204030204" pitchFamily="49" charset="0"/>
                <a:cs typeface="Consolas" panose="020B0609020204030204" pitchFamily="49" charset="0"/>
              </a:rPr>
              <a:t>        x </a:t>
            </a:r>
            <a:r>
              <a:rPr lang="en-CA" dirty="0" smtClean="0">
                <a:latin typeface="Consolas" panose="020B0609020204030204" pitchFamily="49" charset="0"/>
                <a:cs typeface="Consolas" panose="020B0609020204030204" pitchFamily="49" charset="0"/>
              </a:rPr>
              <a:t>*= RADIANS_PER_DEGREE</a:t>
            </a:r>
            <a:r>
              <a:rPr lang="en-CA" b="1" dirty="0" smtClean="0">
                <a:latin typeface="Consolas" panose="020B0609020204030204" pitchFamily="49" charset="0"/>
                <a:cs typeface="Consolas" panose="020B0609020204030204" pitchFamily="49" charset="0"/>
              </a:rPr>
              <a:t>;  </a:t>
            </a:r>
            <a:endParaRPr lang="en-CA" dirty="0" smtClean="0">
              <a:latin typeface="Consolas" panose="020B0609020204030204" pitchFamily="49" charset="0"/>
              <a:cs typeface="Consolas" panose="020B0609020204030204" pitchFamily="49" charset="0"/>
            </a:endParaRP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p>
          <a:p>
            <a:pPr marL="800100" lvl="2" indent="0">
              <a:buNone/>
            </a:pPr>
            <a:endParaRPr lang="en-CA" sz="800" dirty="0" smtClean="0">
              <a:latin typeface="Consolas" panose="020B0609020204030204" pitchFamily="49" charset="0"/>
              <a:cs typeface="Consolas" panose="020B0609020204030204" pitchFamily="49" charset="0"/>
            </a:endParaRPr>
          </a:p>
          <a:p>
            <a:pPr marL="800100" lvl="2" indent="0">
              <a:buNone/>
            </a:pPr>
            <a:r>
              <a:rPr lang="en-CA" dirty="0" smtClean="0">
                <a:latin typeface="Consolas" panose="020B0609020204030204" pitchFamily="49" charset="0"/>
                <a:cs typeface="Consolas" panose="020B0609020204030204" pitchFamily="49" charset="0"/>
              </a:rPr>
              <a:t>    // The rest of the fast sine algorithm</a:t>
            </a:r>
          </a:p>
          <a:p>
            <a:pPr marL="800100" lvl="2" indent="0">
              <a:buNone/>
            </a:pPr>
            <a:r>
              <a:rPr lang="en-CA" dirty="0">
                <a:latin typeface="Consolas" panose="020B0609020204030204" pitchFamily="49" charset="0"/>
                <a:cs typeface="Consolas" panose="020B0609020204030204" pitchFamily="49" charset="0"/>
              </a:rPr>
              <a:t>}</a:t>
            </a:r>
            <a:endParaRPr lang="en-CA" dirty="0" smtClean="0">
              <a:latin typeface="Consolas" panose="020B0609020204030204" pitchFamily="49" charset="0"/>
              <a:cs typeface="Consolas" panose="020B0609020204030204" pitchFamily="49"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692752884"/>
              </p:ext>
            </p:extLst>
          </p:nvPr>
        </p:nvGraphicFramePr>
        <p:xfrm>
          <a:off x="4479318" y="2705034"/>
          <a:ext cx="568974" cy="838486"/>
        </p:xfrm>
        <a:graphic>
          <a:graphicData uri="http://schemas.openxmlformats.org/presentationml/2006/ole">
            <mc:AlternateContent xmlns:mc="http://schemas.openxmlformats.org/markup-compatibility/2006">
              <mc:Choice xmlns:v="urn:schemas-microsoft-com:vml" Requires="v">
                <p:oleObj spid="_x0000_s1045" name="Equation" r:id="rId3" imgW="241200" imgH="355320" progId="Equation.DSMT4">
                  <p:embed/>
                </p:oleObj>
              </mc:Choice>
              <mc:Fallback>
                <p:oleObj name="Equation" r:id="rId3" imgW="241200" imgH="355320" progId="Equation.DSMT4">
                  <p:embed/>
                  <p:pic>
                    <p:nvPicPr>
                      <p:cNvPr id="0" name=""/>
                      <p:cNvPicPr/>
                      <p:nvPr/>
                    </p:nvPicPr>
                    <p:blipFill>
                      <a:blip r:embed="rId4"/>
                      <a:stretch>
                        <a:fillRect/>
                      </a:stretch>
                    </p:blipFill>
                    <p:spPr>
                      <a:xfrm>
                        <a:off x="4479318" y="2705034"/>
                        <a:ext cx="568974" cy="838486"/>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039270618"/>
              </p:ext>
            </p:extLst>
          </p:nvPr>
        </p:nvGraphicFramePr>
        <p:xfrm>
          <a:off x="1623854" y="2919794"/>
          <a:ext cx="1796018" cy="389937"/>
        </p:xfrm>
        <a:graphic>
          <a:graphicData uri="http://schemas.openxmlformats.org/presentationml/2006/ole">
            <mc:AlternateContent xmlns:mc="http://schemas.openxmlformats.org/markup-compatibility/2006">
              <mc:Choice xmlns:v="urn:schemas-microsoft-com:vml" Requires="v">
                <p:oleObj spid="_x0000_s1046" name="Equation" r:id="rId5" imgW="761760" imgH="164880" progId="Equation.DSMT4">
                  <p:embed/>
                </p:oleObj>
              </mc:Choice>
              <mc:Fallback>
                <p:oleObj name="Equation" r:id="rId5" imgW="761760" imgH="164880" progId="Equation.DSMT4">
                  <p:embed/>
                  <p:pic>
                    <p:nvPicPr>
                      <p:cNvPr id="0" name=""/>
                      <p:cNvPicPr/>
                      <p:nvPr/>
                    </p:nvPicPr>
                    <p:blipFill>
                      <a:blip r:embed="rId6"/>
                      <a:stretch>
                        <a:fillRect/>
                      </a:stretch>
                    </p:blipFill>
                    <p:spPr>
                      <a:xfrm>
                        <a:off x="1623854" y="2919794"/>
                        <a:ext cx="1796018" cy="389937"/>
                      </a:xfrm>
                      <a:prstGeom prst="rect">
                        <a:avLst/>
                      </a:prstGeom>
                    </p:spPr>
                  </p:pic>
                </p:oleObj>
              </mc:Fallback>
            </mc:AlternateContent>
          </a:graphicData>
        </a:graphic>
      </p:graphicFrame>
    </p:spTree>
    <p:extLst>
      <p:ext uri="{BB962C8B-B14F-4D97-AF65-F5344CB8AC3E}">
        <p14:creationId xmlns:p14="http://schemas.microsoft.com/office/powerpoint/2010/main" val="22023776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factorial function</a:t>
            </a:r>
            <a:endParaRPr lang="en-CA" dirty="0"/>
          </a:p>
        </p:txBody>
      </p:sp>
      <p:sp>
        <p:nvSpPr>
          <p:cNvPr id="3" name="Content Placeholder 2"/>
          <p:cNvSpPr>
            <a:spLocks noGrp="1"/>
          </p:cNvSpPr>
          <p:nvPr>
            <p:ph idx="1"/>
          </p:nvPr>
        </p:nvSpPr>
        <p:spPr/>
        <p:txBody>
          <a:bodyPr/>
          <a:lstStyle/>
          <a:p>
            <a:r>
              <a:rPr lang="en-CA" dirty="0" smtClean="0"/>
              <a:t>Example:</a:t>
            </a:r>
          </a:p>
          <a:p>
            <a:pPr lvl="1"/>
            <a:r>
              <a:rPr lang="en-CA" dirty="0" smtClean="0"/>
              <a:t>The recursive </a:t>
            </a:r>
            <a:r>
              <a:rPr lang="en-CA" dirty="0" smtClean="0">
                <a:latin typeface="Consolas" panose="020B0609020204030204" pitchFamily="49" charset="0"/>
                <a:cs typeface="Consolas" panose="020B0609020204030204" pitchFamily="49" charset="0"/>
              </a:rPr>
              <a:t>factorial </a:t>
            </a:r>
            <a:r>
              <a:rPr lang="en-CA" dirty="0" smtClean="0"/>
              <a:t>function does not lend itself to tail recursion</a:t>
            </a:r>
            <a:endParaRPr lang="en-CA" dirty="0" smtClean="0"/>
          </a:p>
          <a:p>
            <a:pPr marL="800100" lvl="2" indent="0">
              <a:buNone/>
            </a:pPr>
            <a:r>
              <a:rPr lang="en-CA" dirty="0" smtClean="0">
                <a:latin typeface="Consolas" panose="020B0609020204030204" pitchFamily="49" charset="0"/>
                <a:cs typeface="Consolas" panose="020B0609020204030204" pitchFamily="49" charset="0"/>
              </a:rPr>
              <a:t>unsigned long factorial( unsigned long n</a:t>
            </a:r>
            <a:r>
              <a:rPr lang="en-CA" b="1" dirty="0" smtClean="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a:p>
            <a:pPr marL="800100" lvl="2" indent="0">
              <a:buNone/>
            </a:pPr>
            <a:endParaRPr lang="en-CA" dirty="0" smtClean="0">
              <a:latin typeface="Consolas" panose="020B0609020204030204" pitchFamily="49" charset="0"/>
              <a:cs typeface="Consolas" panose="020B0609020204030204" pitchFamily="49" charset="0"/>
            </a:endParaRPr>
          </a:p>
          <a:p>
            <a:pPr marL="800100" lvl="2" indent="0">
              <a:buNone/>
            </a:pPr>
            <a:endParaRPr lang="en-CA" dirty="0" smtClean="0">
              <a:latin typeface="Consolas" panose="020B0609020204030204" pitchFamily="49" charset="0"/>
              <a:cs typeface="Consolas" panose="020B0609020204030204" pitchFamily="49" charset="0"/>
            </a:endParaRPr>
          </a:p>
          <a:p>
            <a:pPr marL="800100" lvl="2" indent="0">
              <a:buNone/>
            </a:pPr>
            <a:r>
              <a:rPr lang="en-CA" dirty="0">
                <a:latin typeface="Consolas" panose="020B0609020204030204" pitchFamily="49" charset="0"/>
                <a:cs typeface="Consolas" panose="020B0609020204030204" pitchFamily="49" charset="0"/>
              </a:rPr>
              <a:t>unsigned long factorial( unsigned long n</a:t>
            </a:r>
            <a:r>
              <a:rPr lang="en-CA" b="1"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endParaRPr lang="en-CA" dirty="0" smtClean="0">
              <a:latin typeface="Consolas" panose="020B0609020204030204" pitchFamily="49" charset="0"/>
              <a:cs typeface="Consolas" panose="020B0609020204030204" pitchFamily="49" charset="0"/>
            </a:endParaRPr>
          </a:p>
          <a:p>
            <a:pPr marL="800100" lvl="2" indent="0">
              <a:buNone/>
            </a:pPr>
            <a:endParaRPr lang="en-CA" dirty="0" smtClean="0">
              <a:latin typeface="Consolas" panose="020B0609020204030204" pitchFamily="49" charset="0"/>
              <a:cs typeface="Consolas" panose="020B0609020204030204" pitchFamily="49" charset="0"/>
            </a:endParaRPr>
          </a:p>
          <a:p>
            <a:pPr marL="800100" lvl="2" indent="0">
              <a:buNone/>
            </a:pPr>
            <a:r>
              <a:rPr lang="en-CA" dirty="0" smtClean="0">
                <a:latin typeface="Consolas" panose="020B0609020204030204" pitchFamily="49" charset="0"/>
                <a:cs typeface="Consolas" panose="020B0609020204030204" pitchFamily="49" charset="0"/>
              </a:rPr>
              <a:t>    if ( n &lt;= 1 ) {</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return 1;</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 else {</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return </a:t>
            </a:r>
            <a:r>
              <a:rPr lang="en-CA" dirty="0" smtClean="0">
                <a:solidFill>
                  <a:srgbClr val="FF0000"/>
                </a:solidFill>
                <a:latin typeface="Consolas" panose="020B0609020204030204" pitchFamily="49" charset="0"/>
                <a:cs typeface="Consolas" panose="020B0609020204030204" pitchFamily="49" charset="0"/>
              </a:rPr>
              <a:t>n * factorial( n - 1 )</a:t>
            </a:r>
            <a:r>
              <a:rPr lang="en-CA" dirty="0" smtClean="0">
                <a:latin typeface="Consolas" panose="020B0609020204030204" pitchFamily="49" charset="0"/>
                <a:cs typeface="Consolas" panose="020B0609020204030204" pitchFamily="49" charset="0"/>
              </a:rPr>
              <a:t>;</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p>
          <a:p>
            <a:pPr marL="800100" lvl="2" indent="0">
              <a:buNone/>
            </a:pPr>
            <a:r>
              <a:rPr lang="en-CA" dirty="0" smtClean="0">
                <a:latin typeface="Consolas" panose="020B0609020204030204" pitchFamily="49" charset="0"/>
                <a:cs typeface="Consolas" panose="020B0609020204030204" pitchFamily="49" charset="0"/>
              </a:rPr>
              <a:t>}</a:t>
            </a:r>
            <a:endParaRPr lang="en-CA" dirty="0" smtClean="0">
              <a:latin typeface="Consolas" panose="020B0609020204030204" pitchFamily="49" charset="0"/>
              <a:cs typeface="Consolas" panose="020B0609020204030204" pitchFamily="49" charset="0"/>
            </a:endParaRPr>
          </a:p>
        </p:txBody>
      </p:sp>
      <p:sp>
        <p:nvSpPr>
          <p:cNvPr id="4" name="TextBox 3"/>
          <p:cNvSpPr txBox="1"/>
          <p:nvPr/>
        </p:nvSpPr>
        <p:spPr>
          <a:xfrm>
            <a:off x="3059832" y="5013176"/>
            <a:ext cx="4814138" cy="369332"/>
          </a:xfrm>
          <a:prstGeom prst="rect">
            <a:avLst/>
          </a:prstGeom>
          <a:noFill/>
        </p:spPr>
        <p:txBody>
          <a:bodyPr wrap="none" rtlCol="0">
            <a:spAutoFit/>
          </a:bodyPr>
          <a:lstStyle/>
          <a:p>
            <a:r>
              <a:rPr lang="en-CA" dirty="0" smtClean="0">
                <a:solidFill>
                  <a:srgbClr val="FF0000"/>
                </a:solidFill>
                <a:latin typeface="Georgia" panose="02040502050405020303" pitchFamily="18" charset="0"/>
              </a:rPr>
              <a:t>The result is used in an arithmetic expression</a:t>
            </a:r>
            <a:endParaRPr lang="en-CA" dirty="0">
              <a:solidFill>
                <a:srgbClr val="FF0000"/>
              </a:solidFill>
              <a:latin typeface="Georgia" panose="02040502050405020303" pitchFamily="18" charset="0"/>
            </a:endParaRPr>
          </a:p>
        </p:txBody>
      </p:sp>
    </p:spTree>
    <p:extLst>
      <p:ext uri="{BB962C8B-B14F-4D97-AF65-F5344CB8AC3E}">
        <p14:creationId xmlns:p14="http://schemas.microsoft.com/office/powerpoint/2010/main" val="8508616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factorial function</a:t>
            </a:r>
            <a:endParaRPr lang="en-CA" dirty="0"/>
          </a:p>
        </p:txBody>
      </p:sp>
      <p:sp>
        <p:nvSpPr>
          <p:cNvPr id="3" name="Content Placeholder 2"/>
          <p:cNvSpPr>
            <a:spLocks noGrp="1"/>
          </p:cNvSpPr>
          <p:nvPr>
            <p:ph idx="1"/>
          </p:nvPr>
        </p:nvSpPr>
        <p:spPr/>
        <p:txBody>
          <a:bodyPr/>
          <a:lstStyle/>
          <a:p>
            <a:r>
              <a:rPr lang="en-CA" dirty="0" smtClean="0"/>
              <a:t>The factorial function can be rewritten to make use of tail recursion</a:t>
            </a:r>
            <a:endParaRPr lang="en-CA" dirty="0" smtClean="0"/>
          </a:p>
          <a:p>
            <a:pPr lvl="1"/>
            <a:r>
              <a:rPr lang="en-CA" dirty="0" smtClean="0"/>
              <a:t>The return statement is a recursive function call</a:t>
            </a:r>
            <a:endParaRPr lang="en-CA" dirty="0" smtClean="0"/>
          </a:p>
          <a:p>
            <a:pPr marL="800100" lvl="2" indent="0">
              <a:buNone/>
            </a:pPr>
            <a:r>
              <a:rPr lang="en-CA" dirty="0" smtClean="0">
                <a:latin typeface="Consolas" panose="020B0609020204030204" pitchFamily="49" charset="0"/>
                <a:cs typeface="Consolas" panose="020B0609020204030204" pitchFamily="49" charset="0"/>
              </a:rPr>
              <a:t>unsigned long factorial( unsigned long n,</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unsigned long result = 1</a:t>
            </a:r>
            <a:r>
              <a:rPr lang="en-CA" b="1" dirty="0" smtClean="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a:p>
            <a:pPr marL="800100" lvl="2" indent="0">
              <a:buNone/>
            </a:pPr>
            <a:endParaRPr lang="en-CA" dirty="0" smtClean="0">
              <a:latin typeface="Consolas" panose="020B0609020204030204" pitchFamily="49" charset="0"/>
              <a:cs typeface="Consolas" panose="020B0609020204030204" pitchFamily="49" charset="0"/>
            </a:endParaRPr>
          </a:p>
          <a:p>
            <a:pPr marL="800100" lvl="2" indent="0">
              <a:buNone/>
            </a:pPr>
            <a:r>
              <a:rPr lang="en-CA" dirty="0">
                <a:latin typeface="Consolas" panose="020B0609020204030204" pitchFamily="49" charset="0"/>
                <a:cs typeface="Consolas" panose="020B0609020204030204" pitchFamily="49" charset="0"/>
              </a:rPr>
              <a:t>unsigned long factorial( unsigned long </a:t>
            </a:r>
            <a:r>
              <a:rPr lang="en-CA" dirty="0" smtClean="0">
                <a:latin typeface="Consolas" panose="020B0609020204030204" pitchFamily="49" charset="0"/>
                <a:cs typeface="Consolas" panose="020B0609020204030204" pitchFamily="49" charset="0"/>
              </a:rPr>
              <a:t>n,</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unsigned long result</a:t>
            </a:r>
            <a:r>
              <a:rPr lang="en-CA" b="1" dirty="0" smtClean="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endParaRPr lang="en-CA" dirty="0" smtClean="0">
              <a:latin typeface="Consolas" panose="020B0609020204030204" pitchFamily="49" charset="0"/>
              <a:cs typeface="Consolas" panose="020B0609020204030204" pitchFamily="49" charset="0"/>
            </a:endParaRP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if ( n &lt;= 1 ) {</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return result;</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 else {</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return </a:t>
            </a:r>
            <a:r>
              <a:rPr lang="en-CA" dirty="0" smtClean="0">
                <a:solidFill>
                  <a:srgbClr val="0070C0"/>
                </a:solidFill>
                <a:latin typeface="Consolas" panose="020B0609020204030204" pitchFamily="49" charset="0"/>
                <a:cs typeface="Consolas" panose="020B0609020204030204" pitchFamily="49" charset="0"/>
              </a:rPr>
              <a:t>factorial( n - 1, n*result )</a:t>
            </a:r>
            <a:r>
              <a:rPr lang="en-CA" dirty="0" smtClean="0">
                <a:latin typeface="Consolas" panose="020B0609020204030204" pitchFamily="49" charset="0"/>
                <a:cs typeface="Consolas" panose="020B0609020204030204" pitchFamily="49" charset="0"/>
              </a:rPr>
              <a:t>;</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p>
          <a:p>
            <a:pPr marL="800100" lvl="2" indent="0">
              <a:buNone/>
            </a:pPr>
            <a:r>
              <a:rPr lang="en-CA" dirty="0" smtClean="0">
                <a:latin typeface="Consolas" panose="020B0609020204030204" pitchFamily="49" charset="0"/>
                <a:cs typeface="Consolas" panose="020B0609020204030204" pitchFamily="49" charset="0"/>
              </a:rPr>
              <a:t>}</a:t>
            </a:r>
            <a:endParaRPr lang="en-CA" dirty="0" smtClean="0">
              <a:latin typeface="Consolas" panose="020B0609020204030204" pitchFamily="49" charset="0"/>
              <a:cs typeface="Consolas" panose="020B0609020204030204" pitchFamily="49" charset="0"/>
            </a:endParaRPr>
          </a:p>
        </p:txBody>
      </p:sp>
      <p:sp>
        <p:nvSpPr>
          <p:cNvPr id="4" name="TextBox 3"/>
          <p:cNvSpPr txBox="1"/>
          <p:nvPr/>
        </p:nvSpPr>
        <p:spPr>
          <a:xfrm>
            <a:off x="3059832" y="5013176"/>
            <a:ext cx="5759910" cy="369332"/>
          </a:xfrm>
          <a:prstGeom prst="rect">
            <a:avLst/>
          </a:prstGeom>
          <a:noFill/>
        </p:spPr>
        <p:txBody>
          <a:bodyPr wrap="none" rtlCol="0">
            <a:spAutoFit/>
          </a:bodyPr>
          <a:lstStyle/>
          <a:p>
            <a:r>
              <a:rPr lang="en-CA" dirty="0" smtClean="0">
                <a:solidFill>
                  <a:srgbClr val="0070C0"/>
                </a:solidFill>
                <a:latin typeface="Georgia" panose="02040502050405020303" pitchFamily="18" charset="0"/>
              </a:rPr>
              <a:t>The result is a recursive function call to </a:t>
            </a:r>
            <a:r>
              <a:rPr lang="en-CA" dirty="0" smtClean="0">
                <a:solidFill>
                  <a:srgbClr val="0070C0"/>
                </a:solidFill>
                <a:latin typeface="Consolas" panose="020B0609020204030204" pitchFamily="49" charset="0"/>
                <a:cs typeface="Consolas" panose="020B0609020204030204" pitchFamily="49" charset="0"/>
              </a:rPr>
              <a:t>factorial(…)</a:t>
            </a:r>
            <a:endParaRPr lang="en-CA" dirty="0">
              <a:solidFill>
                <a:srgbClr val="0070C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9549679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Using default values</a:t>
            </a:r>
            <a:endParaRPr lang="en-CA" dirty="0"/>
          </a:p>
        </p:txBody>
      </p:sp>
      <p:sp>
        <p:nvSpPr>
          <p:cNvPr id="3" name="Content Placeholder 2"/>
          <p:cNvSpPr>
            <a:spLocks noGrp="1"/>
          </p:cNvSpPr>
          <p:nvPr>
            <p:ph idx="1"/>
          </p:nvPr>
        </p:nvSpPr>
        <p:spPr/>
        <p:txBody>
          <a:bodyPr/>
          <a:lstStyle/>
          <a:p>
            <a:r>
              <a:rPr lang="en-CA" dirty="0" smtClean="0"/>
              <a:t>If a parameter has a default value, all subsequent parameters must, too, have default values</a:t>
            </a:r>
          </a:p>
          <a:p>
            <a:endParaRPr lang="en-CA" dirty="0"/>
          </a:p>
          <a:p>
            <a:endParaRPr lang="en-CA" dirty="0" smtClean="0"/>
          </a:p>
          <a:p>
            <a:endParaRPr lang="en-CA" dirty="0"/>
          </a:p>
          <a:p>
            <a:r>
              <a:rPr lang="en-CA" dirty="0" smtClean="0"/>
              <a:t>If you want to specify a non-default value for a specific parameter, you must also provide arguments for all parameters up to that value, regardless as to whether or not they are already default values</a:t>
            </a:r>
          </a:p>
        </p:txBody>
      </p:sp>
      <p:sp>
        <p:nvSpPr>
          <p:cNvPr id="4" name="TextBox 3"/>
          <p:cNvSpPr txBox="1"/>
          <p:nvPr/>
        </p:nvSpPr>
        <p:spPr>
          <a:xfrm>
            <a:off x="905557" y="2420888"/>
            <a:ext cx="3603872" cy="369332"/>
          </a:xfrm>
          <a:prstGeom prst="rect">
            <a:avLst/>
          </a:prstGeom>
          <a:noFill/>
        </p:spPr>
        <p:txBody>
          <a:bodyPr wrap="none" rtlCol="0">
            <a:spAutoFit/>
          </a:bodyPr>
          <a:lstStyle/>
          <a:p>
            <a:r>
              <a:rPr lang="en-CA" dirty="0" smtClean="0">
                <a:solidFill>
                  <a:srgbClr val="0070C0"/>
                </a:solidFill>
                <a:latin typeface="Consolas" panose="020B0609020204030204" pitchFamily="49" charset="0"/>
                <a:cs typeface="Consolas" panose="020B0609020204030204" pitchFamily="49" charset="0"/>
              </a:rPr>
              <a:t>void f( int n, int m = 0 );</a:t>
            </a:r>
            <a:endParaRPr lang="en-CA" dirty="0">
              <a:solidFill>
                <a:srgbClr val="0070C0"/>
              </a:solidFill>
              <a:latin typeface="Consolas" panose="020B0609020204030204" pitchFamily="49" charset="0"/>
              <a:cs typeface="Consolas" panose="020B0609020204030204" pitchFamily="49" charset="0"/>
            </a:endParaRPr>
          </a:p>
        </p:txBody>
      </p:sp>
      <p:sp>
        <p:nvSpPr>
          <p:cNvPr id="6" name="TextBox 5"/>
          <p:cNvSpPr txBox="1"/>
          <p:nvPr/>
        </p:nvSpPr>
        <p:spPr>
          <a:xfrm>
            <a:off x="5366581" y="2420888"/>
            <a:ext cx="3603872" cy="369332"/>
          </a:xfrm>
          <a:prstGeom prst="rect">
            <a:avLst/>
          </a:prstGeom>
          <a:noFill/>
        </p:spPr>
        <p:txBody>
          <a:bodyPr wrap="none" rtlCol="0">
            <a:spAutoFit/>
          </a:bodyPr>
          <a:lstStyle/>
          <a:p>
            <a:r>
              <a:rPr lang="en-CA" dirty="0" smtClean="0">
                <a:solidFill>
                  <a:srgbClr val="FF0000"/>
                </a:solidFill>
                <a:latin typeface="Consolas" panose="020B0609020204030204" pitchFamily="49" charset="0"/>
                <a:cs typeface="Consolas" panose="020B0609020204030204" pitchFamily="49" charset="0"/>
              </a:rPr>
              <a:t>void h( int n = 0, int m );</a:t>
            </a:r>
            <a:endParaRPr lang="en-CA" dirty="0">
              <a:solidFill>
                <a:srgbClr val="FF0000"/>
              </a:solidFill>
              <a:latin typeface="Consolas" panose="020B0609020204030204" pitchFamily="49" charset="0"/>
              <a:cs typeface="Consolas" panose="020B0609020204030204" pitchFamily="49" charset="0"/>
            </a:endParaRPr>
          </a:p>
        </p:txBody>
      </p:sp>
      <p:sp>
        <p:nvSpPr>
          <p:cNvPr id="8" name="TextBox 7"/>
          <p:cNvSpPr txBox="1"/>
          <p:nvPr/>
        </p:nvSpPr>
        <p:spPr>
          <a:xfrm>
            <a:off x="899592" y="2852936"/>
            <a:ext cx="4743606" cy="369332"/>
          </a:xfrm>
          <a:prstGeom prst="rect">
            <a:avLst/>
          </a:prstGeom>
          <a:noFill/>
        </p:spPr>
        <p:txBody>
          <a:bodyPr wrap="none" rtlCol="0">
            <a:spAutoFit/>
          </a:bodyPr>
          <a:lstStyle/>
          <a:p>
            <a:r>
              <a:rPr lang="en-CA" dirty="0" smtClean="0">
                <a:solidFill>
                  <a:srgbClr val="0070C0"/>
                </a:solidFill>
                <a:latin typeface="Consolas" panose="020B0609020204030204" pitchFamily="49" charset="0"/>
                <a:cs typeface="Consolas" panose="020B0609020204030204" pitchFamily="49" charset="0"/>
              </a:rPr>
              <a:t>void g( int n = 0, double </a:t>
            </a:r>
            <a:r>
              <a:rPr lang="en-CA" dirty="0" smtClean="0">
                <a:solidFill>
                  <a:srgbClr val="0070C0"/>
                </a:solidFill>
                <a:latin typeface="Consolas" panose="020B0609020204030204" pitchFamily="49" charset="0"/>
                <a:cs typeface="Consolas" panose="020B0609020204030204" pitchFamily="49" charset="0"/>
              </a:rPr>
              <a:t>x </a:t>
            </a:r>
            <a:r>
              <a:rPr lang="en-CA" dirty="0" smtClean="0">
                <a:solidFill>
                  <a:srgbClr val="0070C0"/>
                </a:solidFill>
                <a:latin typeface="Consolas" panose="020B0609020204030204" pitchFamily="49" charset="0"/>
                <a:cs typeface="Consolas" panose="020B0609020204030204" pitchFamily="49" charset="0"/>
              </a:rPr>
              <a:t>= 0.0 );</a:t>
            </a:r>
            <a:endParaRPr lang="en-CA" dirty="0">
              <a:solidFill>
                <a:srgbClr val="0070C0"/>
              </a:solidFill>
              <a:latin typeface="Consolas" panose="020B0609020204030204" pitchFamily="49" charset="0"/>
              <a:cs typeface="Consolas" panose="020B0609020204030204" pitchFamily="49" charset="0"/>
            </a:endParaRPr>
          </a:p>
        </p:txBody>
      </p:sp>
      <p:sp>
        <p:nvSpPr>
          <p:cNvPr id="11" name="TextBox 10"/>
          <p:cNvSpPr txBox="1"/>
          <p:nvPr/>
        </p:nvSpPr>
        <p:spPr>
          <a:xfrm>
            <a:off x="2394150" y="4690192"/>
            <a:ext cx="1830950" cy="923330"/>
          </a:xfrm>
          <a:prstGeom prst="rect">
            <a:avLst/>
          </a:prstGeom>
          <a:noFill/>
        </p:spPr>
        <p:txBody>
          <a:bodyPr wrap="none" rtlCol="0">
            <a:spAutoFit/>
          </a:bodyPr>
          <a:lstStyle/>
          <a:p>
            <a:r>
              <a:rPr lang="en-CA" dirty="0" smtClean="0">
                <a:solidFill>
                  <a:srgbClr val="0070C0"/>
                </a:solidFill>
                <a:latin typeface="Consolas" panose="020B0609020204030204" pitchFamily="49" charset="0"/>
                <a:cs typeface="Consolas" panose="020B0609020204030204" pitchFamily="49" charset="0"/>
              </a:rPr>
              <a:t>g();</a:t>
            </a:r>
          </a:p>
          <a:p>
            <a:r>
              <a:rPr lang="en-CA" dirty="0" smtClean="0">
                <a:solidFill>
                  <a:srgbClr val="0070C0"/>
                </a:solidFill>
                <a:latin typeface="Consolas" panose="020B0609020204030204" pitchFamily="49" charset="0"/>
                <a:cs typeface="Consolas" panose="020B0609020204030204" pitchFamily="49" charset="0"/>
              </a:rPr>
              <a:t>g( 42 );</a:t>
            </a:r>
          </a:p>
          <a:p>
            <a:r>
              <a:rPr lang="en-CA" dirty="0" smtClean="0">
                <a:solidFill>
                  <a:srgbClr val="0070C0"/>
                </a:solidFill>
                <a:latin typeface="Consolas" panose="020B0609020204030204" pitchFamily="49" charset="0"/>
                <a:cs typeface="Consolas" panose="020B0609020204030204" pitchFamily="49" charset="0"/>
              </a:rPr>
              <a:t>g( 0, 91.0 );</a:t>
            </a:r>
          </a:p>
        </p:txBody>
      </p:sp>
      <p:sp>
        <p:nvSpPr>
          <p:cNvPr id="13" name="TextBox 12"/>
          <p:cNvSpPr txBox="1"/>
          <p:nvPr/>
        </p:nvSpPr>
        <p:spPr>
          <a:xfrm>
            <a:off x="5060103" y="4825496"/>
            <a:ext cx="3983783" cy="646331"/>
          </a:xfrm>
          <a:prstGeom prst="rect">
            <a:avLst/>
          </a:prstGeom>
          <a:noFill/>
        </p:spPr>
        <p:txBody>
          <a:bodyPr wrap="none" rtlCol="0">
            <a:spAutoFit/>
          </a:bodyPr>
          <a:lstStyle/>
          <a:p>
            <a:r>
              <a:rPr lang="en-CA" dirty="0" smtClean="0">
                <a:solidFill>
                  <a:srgbClr val="FF0000"/>
                </a:solidFill>
                <a:latin typeface="Consolas" panose="020B0609020204030204" pitchFamily="49" charset="0"/>
                <a:cs typeface="Consolas" panose="020B0609020204030204" pitchFamily="49" charset="0"/>
              </a:rPr>
              <a:t>g( , 91.0 )</a:t>
            </a:r>
          </a:p>
          <a:p>
            <a:r>
              <a:rPr lang="en-CA" dirty="0">
                <a:solidFill>
                  <a:srgbClr val="FF0000"/>
                </a:solidFill>
                <a:latin typeface="Consolas" panose="020B0609020204030204" pitchFamily="49" charset="0"/>
                <a:cs typeface="Consolas" panose="020B0609020204030204" pitchFamily="49" charset="0"/>
              </a:rPr>
              <a:t>g( </a:t>
            </a:r>
            <a:r>
              <a:rPr lang="en-CA" dirty="0" smtClean="0">
                <a:solidFill>
                  <a:srgbClr val="FF0000"/>
                </a:solidFill>
                <a:latin typeface="Consolas" panose="020B0609020204030204" pitchFamily="49" charset="0"/>
                <a:cs typeface="Consolas" panose="020B0609020204030204" pitchFamily="49" charset="0"/>
              </a:rPr>
              <a:t>91.0 )   // same as g( 91 )</a:t>
            </a:r>
            <a:endParaRPr lang="en-CA" dirty="0">
              <a:solidFill>
                <a:srgbClr val="FF0000"/>
              </a:solidFill>
              <a:latin typeface="Consolas" panose="020B0609020204030204" pitchFamily="49" charset="0"/>
              <a:cs typeface="Consolas" panose="020B0609020204030204" pitchFamily="49" charset="0"/>
            </a:endParaRPr>
          </a:p>
        </p:txBody>
      </p:sp>
      <p:sp>
        <p:nvSpPr>
          <p:cNvPr id="19" name="TextBox 18"/>
          <p:cNvSpPr txBox="1"/>
          <p:nvPr/>
        </p:nvSpPr>
        <p:spPr>
          <a:xfrm>
            <a:off x="4982257" y="2289066"/>
            <a:ext cx="697627" cy="707886"/>
          </a:xfrm>
          <a:prstGeom prst="rect">
            <a:avLst/>
          </a:prstGeom>
          <a:noFill/>
        </p:spPr>
        <p:txBody>
          <a:bodyPr wrap="none" rtlCol="0">
            <a:spAutoFit/>
          </a:bodyPr>
          <a:lstStyle/>
          <a:p>
            <a:r>
              <a:rPr lang="en-CA" sz="4000" dirty="0">
                <a:solidFill>
                  <a:srgbClr val="FF0000"/>
                </a:solidFill>
              </a:rPr>
              <a:t>✘</a:t>
            </a:r>
            <a:endParaRPr lang="en-CA" sz="4000" dirty="0">
              <a:solidFill>
                <a:srgbClr val="FF0000"/>
              </a:solidFill>
              <a:latin typeface="Consolas" panose="020B0609020204030204" pitchFamily="49" charset="0"/>
              <a:cs typeface="Consolas" panose="020B0609020204030204" pitchFamily="49" charset="0"/>
            </a:endParaRPr>
          </a:p>
        </p:txBody>
      </p:sp>
      <p:sp>
        <p:nvSpPr>
          <p:cNvPr id="20" name="TextBox 19"/>
          <p:cNvSpPr txBox="1"/>
          <p:nvPr/>
        </p:nvSpPr>
        <p:spPr>
          <a:xfrm>
            <a:off x="4572000" y="4797152"/>
            <a:ext cx="697627" cy="707886"/>
          </a:xfrm>
          <a:prstGeom prst="rect">
            <a:avLst/>
          </a:prstGeom>
          <a:noFill/>
        </p:spPr>
        <p:txBody>
          <a:bodyPr wrap="none" rtlCol="0">
            <a:spAutoFit/>
          </a:bodyPr>
          <a:lstStyle/>
          <a:p>
            <a:r>
              <a:rPr lang="en-CA" sz="4000" dirty="0">
                <a:solidFill>
                  <a:srgbClr val="FF0000"/>
                </a:solidFill>
              </a:rPr>
              <a:t>✘</a:t>
            </a:r>
            <a:endParaRPr lang="en-CA" sz="4000" dirty="0">
              <a:solidFill>
                <a:srgbClr val="FF0000"/>
              </a:solidFill>
              <a:latin typeface="Consolas" panose="020B0609020204030204" pitchFamily="49" charset="0"/>
              <a:cs typeface="Consolas" panose="020B0609020204030204" pitchFamily="49" charset="0"/>
            </a:endParaRPr>
          </a:p>
        </p:txBody>
      </p:sp>
      <p:sp>
        <p:nvSpPr>
          <p:cNvPr id="21" name="TextBox 20"/>
          <p:cNvSpPr txBox="1"/>
          <p:nvPr/>
        </p:nvSpPr>
        <p:spPr>
          <a:xfrm>
            <a:off x="395536" y="2433082"/>
            <a:ext cx="697627" cy="707886"/>
          </a:xfrm>
          <a:prstGeom prst="rect">
            <a:avLst/>
          </a:prstGeom>
          <a:noFill/>
        </p:spPr>
        <p:txBody>
          <a:bodyPr wrap="none" rtlCol="0">
            <a:spAutoFit/>
          </a:bodyPr>
          <a:lstStyle/>
          <a:p>
            <a:r>
              <a:rPr lang="en-CA" sz="4000" dirty="0">
                <a:solidFill>
                  <a:srgbClr val="0070C0"/>
                </a:solidFill>
              </a:rPr>
              <a:t>✔</a:t>
            </a:r>
            <a:endParaRPr lang="en-CA" sz="4000" dirty="0">
              <a:solidFill>
                <a:srgbClr val="0070C0"/>
              </a:solidFill>
              <a:latin typeface="Consolas" panose="020B0609020204030204" pitchFamily="49" charset="0"/>
              <a:cs typeface="Consolas" panose="020B0609020204030204" pitchFamily="49" charset="0"/>
            </a:endParaRPr>
          </a:p>
        </p:txBody>
      </p:sp>
      <p:sp>
        <p:nvSpPr>
          <p:cNvPr id="22" name="TextBox 21"/>
          <p:cNvSpPr txBox="1"/>
          <p:nvPr/>
        </p:nvSpPr>
        <p:spPr>
          <a:xfrm>
            <a:off x="1763688" y="4765102"/>
            <a:ext cx="697627" cy="707886"/>
          </a:xfrm>
          <a:prstGeom prst="rect">
            <a:avLst/>
          </a:prstGeom>
          <a:noFill/>
        </p:spPr>
        <p:txBody>
          <a:bodyPr wrap="none" rtlCol="0">
            <a:spAutoFit/>
          </a:bodyPr>
          <a:lstStyle/>
          <a:p>
            <a:r>
              <a:rPr lang="en-CA" sz="4000" dirty="0">
                <a:solidFill>
                  <a:srgbClr val="0070C0"/>
                </a:solidFill>
              </a:rPr>
              <a:t>✔</a:t>
            </a:r>
            <a:endParaRPr lang="en-CA" sz="4000" dirty="0">
              <a:solidFill>
                <a:srgbClr val="0070C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835285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Error messages</a:t>
            </a:r>
            <a:endParaRPr lang="en-CA" dirty="0"/>
          </a:p>
        </p:txBody>
      </p:sp>
      <p:sp>
        <p:nvSpPr>
          <p:cNvPr id="3" name="Content Placeholder 2"/>
          <p:cNvSpPr>
            <a:spLocks noGrp="1"/>
          </p:cNvSpPr>
          <p:nvPr>
            <p:ph idx="1"/>
          </p:nvPr>
        </p:nvSpPr>
        <p:spPr/>
        <p:txBody>
          <a:bodyPr/>
          <a:lstStyle/>
          <a:p>
            <a:r>
              <a:rPr lang="en-CA" dirty="0" smtClean="0"/>
              <a:t>In some cases, the error messages can be made quite clear:</a:t>
            </a:r>
          </a:p>
          <a:p>
            <a:pPr lvl="1"/>
            <a:r>
              <a:rPr lang="en-CA" dirty="0" smtClean="0"/>
              <a:t>If the declaration is</a:t>
            </a:r>
          </a:p>
          <a:p>
            <a:pPr marL="457200" lvl="1" indent="0">
              <a:buNone/>
            </a:pPr>
            <a:r>
              <a:rPr lang="en-CA" dirty="0"/>
              <a:t>	</a:t>
            </a:r>
            <a:r>
              <a:rPr lang="en-CA" dirty="0" smtClean="0">
                <a:latin typeface="Consolas" panose="020B0609020204030204" pitchFamily="49" charset="0"/>
                <a:cs typeface="Consolas" panose="020B0609020204030204" pitchFamily="49" charset="0"/>
              </a:rPr>
              <a:t>double </a:t>
            </a:r>
            <a:r>
              <a:rPr lang="en-CA" dirty="0">
                <a:latin typeface="Consolas" panose="020B0609020204030204" pitchFamily="49" charset="0"/>
                <a:cs typeface="Consolas" panose="020B0609020204030204" pitchFamily="49" charset="0"/>
              </a:rPr>
              <a:t>add</a:t>
            </a:r>
            <a:r>
              <a:rPr lang="en-CA" dirty="0" smtClean="0">
                <a:latin typeface="Consolas" panose="020B0609020204030204" pitchFamily="49" charset="0"/>
                <a:cs typeface="Consolas" panose="020B0609020204030204" pitchFamily="49" charset="0"/>
              </a:rPr>
              <a:t>( double x = 0.0, double y );</a:t>
            </a:r>
            <a:endParaRPr lang="en-CA" dirty="0"/>
          </a:p>
          <a:p>
            <a:endParaRPr lang="en-CA" dirty="0" smtClean="0"/>
          </a:p>
          <a:p>
            <a:pPr lvl="1"/>
            <a:r>
              <a:rPr lang="en-CA" dirty="0" smtClean="0"/>
              <a:t>The error message is</a:t>
            </a:r>
          </a:p>
          <a:p>
            <a:pPr marL="1257300" lvl="3" indent="0" algn="l">
              <a:buNone/>
            </a:pPr>
            <a:r>
              <a:rPr lang="en-CA" sz="1600" dirty="0" smtClean="0">
                <a:latin typeface="Consolas" panose="020B0609020204030204" pitchFamily="49" charset="0"/>
                <a:cs typeface="Consolas" panose="020B0609020204030204" pitchFamily="49" charset="0"/>
              </a:rPr>
              <a:t>example.cpp</a:t>
            </a:r>
            <a:r>
              <a:rPr lang="en-CA" sz="1600" dirty="0">
                <a:latin typeface="Consolas" panose="020B0609020204030204" pitchFamily="49" charset="0"/>
                <a:cs typeface="Consolas" panose="020B0609020204030204" pitchFamily="49" charset="0"/>
              </a:rPr>
              <a:t>: In function </a:t>
            </a:r>
            <a:r>
              <a:rPr lang="en-CA" sz="1600" dirty="0" smtClean="0">
                <a:latin typeface="Consolas" panose="020B0609020204030204" pitchFamily="49" charset="0"/>
                <a:cs typeface="Consolas" panose="020B0609020204030204" pitchFamily="49" charset="0"/>
              </a:rPr>
              <a:t>'double add(double</a:t>
            </a:r>
            <a:r>
              <a:rPr lang="en-CA" sz="1600" dirty="0">
                <a:latin typeface="Consolas" panose="020B0609020204030204" pitchFamily="49" charset="0"/>
                <a:cs typeface="Consolas" panose="020B0609020204030204" pitchFamily="49" charset="0"/>
              </a:rPr>
              <a:t>, double</a:t>
            </a:r>
            <a:r>
              <a:rPr lang="en-CA" sz="1600" dirty="0" smtClean="0">
                <a:latin typeface="Consolas" panose="020B0609020204030204" pitchFamily="49" charset="0"/>
                <a:cs typeface="Consolas" panose="020B0609020204030204" pitchFamily="49" charset="0"/>
              </a:rPr>
              <a:t>)</a:t>
            </a:r>
            <a:r>
              <a:rPr lang="en-CA" sz="1600" dirty="0">
                <a:latin typeface="Consolas" panose="020B0609020204030204" pitchFamily="49" charset="0"/>
                <a:cs typeface="Consolas" panose="020B0609020204030204" pitchFamily="49" charset="0"/>
              </a:rPr>
              <a:t>'</a:t>
            </a:r>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a:p>
            <a:pPr marL="1257300" lvl="3" indent="0" algn="l">
              <a:buNone/>
            </a:pPr>
            <a:r>
              <a:rPr lang="en-CA" sz="1600" dirty="0" smtClean="0">
                <a:latin typeface="Consolas" panose="020B0609020204030204" pitchFamily="49" charset="0"/>
                <a:cs typeface="Consolas" panose="020B0609020204030204" pitchFamily="49" charset="0"/>
              </a:rPr>
              <a:t>example.cpp:4:5</a:t>
            </a:r>
            <a:r>
              <a:rPr lang="en-CA" sz="1600" dirty="0">
                <a:latin typeface="Consolas" panose="020B0609020204030204" pitchFamily="49" charset="0"/>
                <a:cs typeface="Consolas" panose="020B0609020204030204" pitchFamily="49" charset="0"/>
              </a:rPr>
              <a:t>: error: default argument missing for parameter 2 of </a:t>
            </a:r>
            <a:r>
              <a:rPr lang="en-CA" sz="1600" dirty="0" smtClean="0">
                <a:latin typeface="Consolas" panose="020B0609020204030204" pitchFamily="49" charset="0"/>
                <a:cs typeface="Consolas" panose="020B0609020204030204" pitchFamily="49" charset="0"/>
              </a:rPr>
              <a:t>'double add(double</a:t>
            </a:r>
            <a:r>
              <a:rPr lang="en-CA" sz="1600" dirty="0">
                <a:latin typeface="Consolas" panose="020B0609020204030204" pitchFamily="49" charset="0"/>
                <a:cs typeface="Consolas" panose="020B0609020204030204" pitchFamily="49" charset="0"/>
              </a:rPr>
              <a:t>, double</a:t>
            </a:r>
            <a:r>
              <a:rPr lang="en-CA" sz="1600" dirty="0" smtClean="0">
                <a:latin typeface="Consolas" panose="020B0609020204030204" pitchFamily="49" charset="0"/>
                <a:cs typeface="Consolas" panose="020B0609020204030204" pitchFamily="49" charset="0"/>
              </a:rPr>
              <a:t>)</a:t>
            </a:r>
            <a:r>
              <a:rPr lang="en-CA" sz="1600" dirty="0">
                <a:latin typeface="Consolas" panose="020B0609020204030204" pitchFamily="49" charset="0"/>
                <a:cs typeface="Consolas" panose="020B0609020204030204" pitchFamily="49" charset="0"/>
              </a:rPr>
              <a:t>'</a:t>
            </a:r>
          </a:p>
          <a:p>
            <a:pPr marL="1257300" lvl="3" indent="0" algn="l">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double add( </a:t>
            </a:r>
            <a:r>
              <a:rPr lang="en-CA" sz="1600" dirty="0">
                <a:latin typeface="Consolas" panose="020B0609020204030204" pitchFamily="49" charset="0"/>
                <a:cs typeface="Consolas" panose="020B0609020204030204" pitchFamily="49" charset="0"/>
              </a:rPr>
              <a:t>double </a:t>
            </a:r>
            <a:r>
              <a:rPr lang="en-CA" sz="1600" dirty="0" smtClean="0">
                <a:latin typeface="Consolas" panose="020B0609020204030204" pitchFamily="49" charset="0"/>
                <a:cs typeface="Consolas" panose="020B0609020204030204" pitchFamily="49" charset="0"/>
              </a:rPr>
              <a:t>x </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0.0,  </a:t>
            </a:r>
            <a:r>
              <a:rPr lang="en-CA" sz="1600" dirty="0">
                <a:latin typeface="Consolas" panose="020B0609020204030204" pitchFamily="49" charset="0"/>
                <a:cs typeface="Consolas" panose="020B0609020204030204" pitchFamily="49" charset="0"/>
              </a:rPr>
              <a:t>double </a:t>
            </a:r>
            <a:r>
              <a:rPr lang="en-CA" sz="1600" dirty="0" smtClean="0">
                <a:latin typeface="Consolas" panose="020B0609020204030204" pitchFamily="49" charset="0"/>
                <a:cs typeface="Consolas" panose="020B0609020204030204" pitchFamily="49" charset="0"/>
              </a:rPr>
              <a:t>y );</a:t>
            </a:r>
            <a:endParaRPr lang="en-CA" sz="1600" dirty="0">
              <a:latin typeface="Consolas" panose="020B0609020204030204" pitchFamily="49" charset="0"/>
              <a:cs typeface="Consolas" panose="020B0609020204030204" pitchFamily="49" charset="0"/>
            </a:endParaRPr>
          </a:p>
          <a:p>
            <a:pPr marL="1257300" lvl="3" indent="0" algn="l">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a:t>
            </a:r>
            <a:endParaRPr lang="en-CA" sz="16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487249841"/>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70384</TotalTime>
  <Words>882</Words>
  <Application>Microsoft Office PowerPoint</Application>
  <PresentationFormat>On-screen Show (4:3)</PresentationFormat>
  <Paragraphs>160</Paragraphs>
  <Slides>15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Custom Design</vt:lpstr>
      <vt:lpstr>Equation</vt:lpstr>
      <vt:lpstr>Default values of parameters</vt:lpstr>
      <vt:lpstr>Outline</vt:lpstr>
      <vt:lpstr>Introduction</vt:lpstr>
      <vt:lpstr>Declaring default values</vt:lpstr>
      <vt:lpstr>Prescribing a default behavior</vt:lpstr>
      <vt:lpstr>The factorial function</vt:lpstr>
      <vt:lpstr>The factorial function</vt:lpstr>
      <vt:lpstr>Using default values</vt:lpstr>
      <vt:lpstr>Error messages</vt:lpstr>
      <vt:lpstr>Error messages</vt:lpstr>
      <vt:lpstr>Error messages</vt:lpstr>
      <vt:lpstr>Summary</vt:lpstr>
      <vt:lpstr>References</vt:lpstr>
      <vt:lpstr>Colophon </vt:lpstr>
      <vt:lpstr>Disclaimer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1483</cp:revision>
  <dcterms:created xsi:type="dcterms:W3CDTF">2009-09-11T23:00:44Z</dcterms:created>
  <dcterms:modified xsi:type="dcterms:W3CDTF">2019-04-30T20:08:12Z</dcterms:modified>
</cp:coreProperties>
</file>